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6858000" cy="9906000" type="A4"/>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9AD"/>
    <a:srgbClr val="F7A505"/>
    <a:srgbClr val="666666"/>
    <a:srgbClr val="164291"/>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993" autoAdjust="0"/>
  </p:normalViewPr>
  <p:slideViewPr>
    <p:cSldViewPr snapToGrid="0">
      <p:cViewPr>
        <p:scale>
          <a:sx n="88" d="100"/>
          <a:sy n="88" d="100"/>
        </p:scale>
        <p:origin x="1963" y="-20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 MESTRALLET - ADDHEO" userId="de687681-0b6d-45bd-befe-869ac6f0faab" providerId="ADAL" clId="{8F77F67D-EB4B-4170-9BD1-EA40120373FE}"/>
    <pc:docChg chg="modSld">
      <pc:chgData name="Anne MESTRALLET - ADDHEO" userId="de687681-0b6d-45bd-befe-869ac6f0faab" providerId="ADAL" clId="{8F77F67D-EB4B-4170-9BD1-EA40120373FE}" dt="2026-07-24T08:54:23.272" v="63" actId="2710"/>
      <pc:docMkLst>
        <pc:docMk/>
      </pc:docMkLst>
      <pc:sldChg chg="modSp mod">
        <pc:chgData name="Anne MESTRALLET - ADDHEO" userId="de687681-0b6d-45bd-befe-869ac6f0faab" providerId="ADAL" clId="{8F77F67D-EB4B-4170-9BD1-EA40120373FE}" dt="2026-07-24T08:54:23.272" v="63" actId="2710"/>
        <pc:sldMkLst>
          <pc:docMk/>
          <pc:sldMk cId="1421968176" sldId="256"/>
        </pc:sldMkLst>
        <pc:spChg chg="mod">
          <ac:chgData name="Anne MESTRALLET - ADDHEO" userId="de687681-0b6d-45bd-befe-869ac6f0faab" providerId="ADAL" clId="{8F77F67D-EB4B-4170-9BD1-EA40120373FE}" dt="2026-07-24T08:54:23.272" v="63" actId="2710"/>
          <ac:spMkLst>
            <pc:docMk/>
            <pc:sldMk cId="1421968176" sldId="256"/>
            <ac:spMk id="2" creationId="{D392CC2A-3355-4AA6-ABCD-C31762BD1D25}"/>
          </ac:spMkLst>
        </pc:spChg>
        <pc:spChg chg="mod">
          <ac:chgData name="Anne MESTRALLET - ADDHEO" userId="de687681-0b6d-45bd-befe-869ac6f0faab" providerId="ADAL" clId="{8F77F67D-EB4B-4170-9BD1-EA40120373FE}" dt="2026-07-24T08:39:47.576" v="1" actId="1037"/>
          <ac:spMkLst>
            <pc:docMk/>
            <pc:sldMk cId="1421968176" sldId="256"/>
            <ac:spMk id="31" creationId="{FCFC6A87-7B2F-7A34-6EC4-5398035472C7}"/>
          </ac:spMkLst>
        </pc:spChg>
        <pc:spChg chg="mod">
          <ac:chgData name="Anne MESTRALLET - ADDHEO" userId="de687681-0b6d-45bd-befe-869ac6f0faab" providerId="ADAL" clId="{8F77F67D-EB4B-4170-9BD1-EA40120373FE}" dt="2026-07-24T08:39:58.859" v="23" actId="20577"/>
          <ac:spMkLst>
            <pc:docMk/>
            <pc:sldMk cId="1421968176" sldId="256"/>
            <ac:spMk id="110" creationId="{0FCF681A-40DB-4C8B-ACAC-E3D4374985A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4F8A0BC-95C2-485C-97F5-64C815A0FAB6}" type="datetimeFigureOut">
              <a:rPr lang="fr-FR" smtClean="0"/>
              <a:t>24/07/2026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71A11B-7B36-4796-8E05-BD17FB51D168}" type="slidenum">
              <a:rPr lang="fr-FR" smtClean="0"/>
              <a:t>‹N°›</a:t>
            </a:fld>
            <a:endParaRPr lang="fr-FR"/>
          </a:p>
        </p:txBody>
      </p:sp>
    </p:spTree>
    <p:extLst>
      <p:ext uri="{BB962C8B-B14F-4D97-AF65-F5344CB8AC3E}">
        <p14:creationId xmlns:p14="http://schemas.microsoft.com/office/powerpoint/2010/main" val="1309752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4F8A0BC-95C2-485C-97F5-64C815A0FAB6}" type="datetimeFigureOut">
              <a:rPr lang="fr-FR" smtClean="0"/>
              <a:t>24/07/2026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71A11B-7B36-4796-8E05-BD17FB51D168}" type="slidenum">
              <a:rPr lang="fr-FR" smtClean="0"/>
              <a:t>‹N°›</a:t>
            </a:fld>
            <a:endParaRPr lang="fr-FR"/>
          </a:p>
        </p:txBody>
      </p:sp>
    </p:spTree>
    <p:extLst>
      <p:ext uri="{BB962C8B-B14F-4D97-AF65-F5344CB8AC3E}">
        <p14:creationId xmlns:p14="http://schemas.microsoft.com/office/powerpoint/2010/main" val="62979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4F8A0BC-95C2-485C-97F5-64C815A0FAB6}" type="datetimeFigureOut">
              <a:rPr lang="fr-FR" smtClean="0"/>
              <a:t>24/07/2026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71A11B-7B36-4796-8E05-BD17FB51D168}" type="slidenum">
              <a:rPr lang="fr-FR" smtClean="0"/>
              <a:t>‹N°›</a:t>
            </a:fld>
            <a:endParaRPr lang="fr-FR"/>
          </a:p>
        </p:txBody>
      </p:sp>
    </p:spTree>
    <p:extLst>
      <p:ext uri="{BB962C8B-B14F-4D97-AF65-F5344CB8AC3E}">
        <p14:creationId xmlns:p14="http://schemas.microsoft.com/office/powerpoint/2010/main" val="389707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4F8A0BC-95C2-485C-97F5-64C815A0FAB6}" type="datetimeFigureOut">
              <a:rPr lang="fr-FR" smtClean="0"/>
              <a:t>24/07/2026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71A11B-7B36-4796-8E05-BD17FB51D168}" type="slidenum">
              <a:rPr lang="fr-FR" smtClean="0"/>
              <a:t>‹N°›</a:t>
            </a:fld>
            <a:endParaRPr lang="fr-FR"/>
          </a:p>
        </p:txBody>
      </p:sp>
    </p:spTree>
    <p:extLst>
      <p:ext uri="{BB962C8B-B14F-4D97-AF65-F5344CB8AC3E}">
        <p14:creationId xmlns:p14="http://schemas.microsoft.com/office/powerpoint/2010/main" val="136640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4F8A0BC-95C2-485C-97F5-64C815A0FAB6}" type="datetimeFigureOut">
              <a:rPr lang="fr-FR" smtClean="0"/>
              <a:t>24/07/2026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271A11B-7B36-4796-8E05-BD17FB51D168}" type="slidenum">
              <a:rPr lang="fr-FR" smtClean="0"/>
              <a:t>‹N°›</a:t>
            </a:fld>
            <a:endParaRPr lang="fr-FR"/>
          </a:p>
        </p:txBody>
      </p:sp>
    </p:spTree>
    <p:extLst>
      <p:ext uri="{BB962C8B-B14F-4D97-AF65-F5344CB8AC3E}">
        <p14:creationId xmlns:p14="http://schemas.microsoft.com/office/powerpoint/2010/main" val="1125047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4F8A0BC-95C2-485C-97F5-64C815A0FAB6}" type="datetimeFigureOut">
              <a:rPr lang="fr-FR" smtClean="0"/>
              <a:t>24/07/2026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271A11B-7B36-4796-8E05-BD17FB51D168}" type="slidenum">
              <a:rPr lang="fr-FR" smtClean="0"/>
              <a:t>‹N°›</a:t>
            </a:fld>
            <a:endParaRPr lang="fr-FR"/>
          </a:p>
        </p:txBody>
      </p:sp>
    </p:spTree>
    <p:extLst>
      <p:ext uri="{BB962C8B-B14F-4D97-AF65-F5344CB8AC3E}">
        <p14:creationId xmlns:p14="http://schemas.microsoft.com/office/powerpoint/2010/main" val="1770957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4F8A0BC-95C2-485C-97F5-64C815A0FAB6}" type="datetimeFigureOut">
              <a:rPr lang="fr-FR" smtClean="0"/>
              <a:t>24/07/2026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271A11B-7B36-4796-8E05-BD17FB51D168}" type="slidenum">
              <a:rPr lang="fr-FR" smtClean="0"/>
              <a:t>‹N°›</a:t>
            </a:fld>
            <a:endParaRPr lang="fr-FR"/>
          </a:p>
        </p:txBody>
      </p:sp>
    </p:spTree>
    <p:extLst>
      <p:ext uri="{BB962C8B-B14F-4D97-AF65-F5344CB8AC3E}">
        <p14:creationId xmlns:p14="http://schemas.microsoft.com/office/powerpoint/2010/main" val="294231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4F8A0BC-95C2-485C-97F5-64C815A0FAB6}" type="datetimeFigureOut">
              <a:rPr lang="fr-FR" smtClean="0"/>
              <a:t>24/07/2026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271A11B-7B36-4796-8E05-BD17FB51D168}" type="slidenum">
              <a:rPr lang="fr-FR" smtClean="0"/>
              <a:t>‹N°›</a:t>
            </a:fld>
            <a:endParaRPr lang="fr-FR"/>
          </a:p>
        </p:txBody>
      </p:sp>
    </p:spTree>
    <p:extLst>
      <p:ext uri="{BB962C8B-B14F-4D97-AF65-F5344CB8AC3E}">
        <p14:creationId xmlns:p14="http://schemas.microsoft.com/office/powerpoint/2010/main" val="783102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F8A0BC-95C2-485C-97F5-64C815A0FAB6}" type="datetimeFigureOut">
              <a:rPr lang="fr-FR" smtClean="0"/>
              <a:t>24/07/2026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271A11B-7B36-4796-8E05-BD17FB51D168}" type="slidenum">
              <a:rPr lang="fr-FR" smtClean="0"/>
              <a:t>‹N°›</a:t>
            </a:fld>
            <a:endParaRPr lang="fr-FR"/>
          </a:p>
        </p:txBody>
      </p:sp>
    </p:spTree>
    <p:extLst>
      <p:ext uri="{BB962C8B-B14F-4D97-AF65-F5344CB8AC3E}">
        <p14:creationId xmlns:p14="http://schemas.microsoft.com/office/powerpoint/2010/main" val="2789866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4F8A0BC-95C2-485C-97F5-64C815A0FAB6}" type="datetimeFigureOut">
              <a:rPr lang="fr-FR" smtClean="0"/>
              <a:t>24/07/2026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271A11B-7B36-4796-8E05-BD17FB51D168}" type="slidenum">
              <a:rPr lang="fr-FR" smtClean="0"/>
              <a:t>‹N°›</a:t>
            </a:fld>
            <a:endParaRPr lang="fr-FR"/>
          </a:p>
        </p:txBody>
      </p:sp>
    </p:spTree>
    <p:extLst>
      <p:ext uri="{BB962C8B-B14F-4D97-AF65-F5344CB8AC3E}">
        <p14:creationId xmlns:p14="http://schemas.microsoft.com/office/powerpoint/2010/main" val="1474246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4F8A0BC-95C2-485C-97F5-64C815A0FAB6}" type="datetimeFigureOut">
              <a:rPr lang="fr-FR" smtClean="0"/>
              <a:t>24/07/2026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271A11B-7B36-4796-8E05-BD17FB51D168}" type="slidenum">
              <a:rPr lang="fr-FR" smtClean="0"/>
              <a:t>‹N°›</a:t>
            </a:fld>
            <a:endParaRPr lang="fr-FR"/>
          </a:p>
        </p:txBody>
      </p:sp>
    </p:spTree>
    <p:extLst>
      <p:ext uri="{BB962C8B-B14F-4D97-AF65-F5344CB8AC3E}">
        <p14:creationId xmlns:p14="http://schemas.microsoft.com/office/powerpoint/2010/main" val="975583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4F8A0BC-95C2-485C-97F5-64C815A0FAB6}" type="datetimeFigureOut">
              <a:rPr lang="fr-FR" smtClean="0"/>
              <a:t>24/07/2026</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271A11B-7B36-4796-8E05-BD17FB51D168}" type="slidenum">
              <a:rPr lang="fr-FR" smtClean="0"/>
              <a:t>‹N°›</a:t>
            </a:fld>
            <a:endParaRPr lang="fr-FR"/>
          </a:p>
        </p:txBody>
      </p:sp>
    </p:spTree>
    <p:extLst>
      <p:ext uri="{BB962C8B-B14F-4D97-AF65-F5344CB8AC3E}">
        <p14:creationId xmlns:p14="http://schemas.microsoft.com/office/powerpoint/2010/main" val="30256431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17" Type="http://schemas.openxmlformats.org/officeDocument/2006/relationships/image" Target="../media/image13.svg"/><Relationship Id="rId2" Type="http://schemas.openxmlformats.org/officeDocument/2006/relationships/slideLayout" Target="../slideLayouts/slideLayout1.xml"/><Relationship Id="rId16" Type="http://schemas.openxmlformats.org/officeDocument/2006/relationships/image" Target="../media/image12.svg"/><Relationship Id="rId1" Type="http://schemas.openxmlformats.org/officeDocument/2006/relationships/tags" Target="../tags/tag2.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png"/><Relationship Id="rId15" Type="http://schemas.openxmlformats.org/officeDocument/2006/relationships/hyperlink" Target="http://www.addheo.com/" TargetMode="External"/><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hyperlink" Target="mailto:contact@addhe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Image 61">
            <a:extLst>
              <a:ext uri="{FF2B5EF4-FFF2-40B4-BE49-F238E27FC236}">
                <a16:creationId xmlns:a16="http://schemas.microsoft.com/office/drawing/2014/main" id="{2449DACA-D804-47C4-AD90-DC8EA00CDE9A}"/>
              </a:ext>
            </a:extLst>
          </p:cNvPr>
          <p:cNvPicPr>
            <a:picLocks noChangeAspect="1"/>
          </p:cNvPicPr>
          <p:nvPr/>
        </p:nvPicPr>
        <p:blipFill>
          <a:blip r:embed="rId3"/>
          <a:stretch>
            <a:fillRect/>
          </a:stretch>
        </p:blipFill>
        <p:spPr>
          <a:xfrm>
            <a:off x="513043" y="4061368"/>
            <a:ext cx="570432" cy="524568"/>
          </a:xfrm>
          <a:prstGeom prst="rect">
            <a:avLst/>
          </a:prstGeom>
        </p:spPr>
      </p:pic>
      <p:sp>
        <p:nvSpPr>
          <p:cNvPr id="42" name="Rectangle 41">
            <a:extLst>
              <a:ext uri="{FF2B5EF4-FFF2-40B4-BE49-F238E27FC236}">
                <a16:creationId xmlns:a16="http://schemas.microsoft.com/office/drawing/2014/main" id="{889B8D89-4174-483E-9450-488CFE154D9E}"/>
              </a:ext>
            </a:extLst>
          </p:cNvPr>
          <p:cNvSpPr/>
          <p:nvPr/>
        </p:nvSpPr>
        <p:spPr>
          <a:xfrm>
            <a:off x="216980" y="1250676"/>
            <a:ext cx="3489873" cy="1300356"/>
          </a:xfrm>
          <a:prstGeom prst="rect">
            <a:avLst/>
          </a:prstGeom>
        </p:spPr>
        <p:txBody>
          <a:bodyPr wrap="square">
            <a:spAutoFit/>
          </a:bodyPr>
          <a:lstStyle/>
          <a:p>
            <a:pPr marL="93663" marR="441325" lvl="0" indent="-93663">
              <a:lnSpc>
                <a:spcPct val="95000"/>
              </a:lnSpc>
              <a:spcBef>
                <a:spcPts val="940"/>
              </a:spcBef>
              <a:spcAft>
                <a:spcPts val="0"/>
              </a:spcAft>
              <a:buSzPts val="1000"/>
              <a:buFont typeface="Calibri" panose="020F0502020204030204" pitchFamily="34" charset="0"/>
              <a:buChar char="-"/>
            </a:pPr>
            <a:r>
              <a:rPr lang="fr-FR" sz="1000" spc="-5" dirty="0">
                <a:effectLst/>
                <a:ea typeface="Calibri" panose="020F0502020204030204" pitchFamily="34" charset="0"/>
                <a:cs typeface="Trebuchet MS" panose="020B0603020202020204" pitchFamily="34" charset="0"/>
              </a:rPr>
              <a:t>Permettre aux participants de faire le lien entre le fonctionnement normal du cerveau humain et les erreurs obligatoirement produites.</a:t>
            </a:r>
            <a:endParaRPr lang="fr-FR" sz="1000" dirty="0">
              <a:effectLst/>
              <a:ea typeface="Calibri" panose="020F0502020204030204" pitchFamily="34" charset="0"/>
              <a:cs typeface="Trebuchet MS" panose="020B0603020202020204" pitchFamily="34" charset="0"/>
            </a:endParaRPr>
          </a:p>
          <a:p>
            <a:pPr marL="93663" lvl="0" indent="-93663">
              <a:lnSpc>
                <a:spcPts val="1205"/>
              </a:lnSpc>
              <a:spcBef>
                <a:spcPts val="30"/>
              </a:spcBef>
              <a:buSzPts val="1000"/>
              <a:buFont typeface="Calibri" panose="020F0502020204030204" pitchFamily="34" charset="0"/>
              <a:buChar char="-"/>
            </a:pPr>
            <a:r>
              <a:rPr lang="fr-FR" sz="1000" spc="-5" dirty="0">
                <a:effectLst/>
                <a:ea typeface="Calibri" panose="020F0502020204030204" pitchFamily="34" charset="0"/>
                <a:cs typeface="Trebuchet MS" panose="020B0603020202020204" pitchFamily="34" charset="0"/>
              </a:rPr>
              <a:t>Démontrer la nécessité de la mise en place de parades de sécurité/fiabilité.</a:t>
            </a:r>
            <a:endParaRPr lang="fr-FR" sz="1000" dirty="0">
              <a:effectLst/>
              <a:ea typeface="Calibri" panose="020F0502020204030204" pitchFamily="34" charset="0"/>
              <a:cs typeface="Trebuchet MS" panose="020B0603020202020204" pitchFamily="34" charset="0"/>
            </a:endParaRPr>
          </a:p>
          <a:p>
            <a:pPr marL="93663" lvl="0" indent="-93663">
              <a:lnSpc>
                <a:spcPts val="1190"/>
              </a:lnSpc>
              <a:buSzPts val="1000"/>
              <a:buFont typeface="Calibri" panose="020F0502020204030204" pitchFamily="34" charset="0"/>
              <a:buChar char="-"/>
            </a:pPr>
            <a:r>
              <a:rPr lang="fr-FR" sz="1000" spc="-5" dirty="0">
                <a:effectLst/>
                <a:ea typeface="Calibri" panose="020F0502020204030204" pitchFamily="34" charset="0"/>
                <a:cs typeface="Trebuchet MS" panose="020B0603020202020204" pitchFamily="34" charset="0"/>
              </a:rPr>
              <a:t>Illustrer la mise en place des automatismes.</a:t>
            </a:r>
            <a:endParaRPr lang="fr-FR" sz="1000" dirty="0">
              <a:effectLst/>
              <a:ea typeface="Calibri" panose="020F0502020204030204" pitchFamily="34" charset="0"/>
              <a:cs typeface="Trebuchet MS" panose="020B0603020202020204" pitchFamily="34" charset="0"/>
            </a:endParaRPr>
          </a:p>
          <a:p>
            <a:pPr marL="93663" lvl="0" indent="-93663">
              <a:lnSpc>
                <a:spcPts val="1190"/>
              </a:lnSpc>
              <a:buSzPts val="1000"/>
              <a:buFont typeface="Calibri" panose="020F0502020204030204" pitchFamily="34" charset="0"/>
              <a:buChar char="-"/>
            </a:pPr>
            <a:r>
              <a:rPr lang="fr-FR" sz="1000" spc="-5" dirty="0">
                <a:effectLst/>
                <a:ea typeface="Calibri" panose="020F0502020204030204" pitchFamily="34" charset="0"/>
                <a:cs typeface="Trebuchet MS" panose="020B0603020202020204" pitchFamily="34" charset="0"/>
              </a:rPr>
              <a:t>Distinguer les différentes parades de sécurité.</a:t>
            </a:r>
            <a:endParaRPr lang="fr-FR" sz="1000" dirty="0">
              <a:effectLst/>
              <a:ea typeface="Calibri" panose="020F0502020204030204" pitchFamily="34" charset="0"/>
              <a:cs typeface="Trebuchet MS" panose="020B0603020202020204" pitchFamily="34" charset="0"/>
            </a:endParaRPr>
          </a:p>
          <a:p>
            <a:pPr marL="93663" lvl="0" indent="-93663">
              <a:lnSpc>
                <a:spcPts val="1205"/>
              </a:lnSpc>
              <a:buSzPts val="1000"/>
              <a:buFont typeface="Calibri" panose="020F0502020204030204" pitchFamily="34" charset="0"/>
              <a:buChar char="-"/>
            </a:pPr>
            <a:r>
              <a:rPr lang="fr-FR" sz="1000" spc="-5" dirty="0">
                <a:effectLst/>
                <a:ea typeface="Calibri" panose="020F0502020204030204" pitchFamily="34" charset="0"/>
                <a:cs typeface="Trebuchet MS" panose="020B0603020202020204" pitchFamily="34" charset="0"/>
              </a:rPr>
              <a:t>Identifier les différentes étapes d’intégration de ces parades.</a:t>
            </a:r>
            <a:endParaRPr lang="fr-FR" sz="1000" dirty="0">
              <a:effectLst/>
              <a:ea typeface="Calibri" panose="020F0502020204030204" pitchFamily="34" charset="0"/>
              <a:cs typeface="Trebuchet MS" panose="020B0603020202020204" pitchFamily="34" charset="0"/>
            </a:endParaRPr>
          </a:p>
        </p:txBody>
      </p:sp>
      <p:sp>
        <p:nvSpPr>
          <p:cNvPr id="44" name="Rectangle 43">
            <a:extLst>
              <a:ext uri="{FF2B5EF4-FFF2-40B4-BE49-F238E27FC236}">
                <a16:creationId xmlns:a16="http://schemas.microsoft.com/office/drawing/2014/main" id="{122A290A-6785-4D15-B536-9C0F135FCA83}"/>
              </a:ext>
            </a:extLst>
          </p:cNvPr>
          <p:cNvSpPr/>
          <p:nvPr/>
        </p:nvSpPr>
        <p:spPr>
          <a:xfrm>
            <a:off x="1054899" y="872891"/>
            <a:ext cx="988989" cy="338554"/>
          </a:xfrm>
          <a:prstGeom prst="rect">
            <a:avLst/>
          </a:prstGeom>
        </p:spPr>
        <p:txBody>
          <a:bodyPr wrap="none">
            <a:spAutoFit/>
          </a:bodyPr>
          <a:lstStyle/>
          <a:p>
            <a:r>
              <a:rPr lang="fr-FR" sz="1600" b="1" dirty="0">
                <a:solidFill>
                  <a:srgbClr val="00B9AD"/>
                </a:solidFill>
              </a:rPr>
              <a:t>Objectifs</a:t>
            </a:r>
            <a:r>
              <a:rPr lang="fr-FR" sz="1600" b="1" dirty="0">
                <a:solidFill>
                  <a:srgbClr val="164291"/>
                </a:solidFill>
              </a:rPr>
              <a:t> </a:t>
            </a:r>
            <a:endParaRPr lang="fr-FR" sz="1600" dirty="0">
              <a:solidFill>
                <a:srgbClr val="164291"/>
              </a:solidFill>
            </a:endParaRPr>
          </a:p>
        </p:txBody>
      </p:sp>
      <p:sp>
        <p:nvSpPr>
          <p:cNvPr id="49" name="Rectangle : avec coins arrondis en diagonale 48">
            <a:extLst>
              <a:ext uri="{FF2B5EF4-FFF2-40B4-BE49-F238E27FC236}">
                <a16:creationId xmlns:a16="http://schemas.microsoft.com/office/drawing/2014/main" id="{E8A30E96-935E-440C-9B6C-305E4F682F06}"/>
              </a:ext>
            </a:extLst>
          </p:cNvPr>
          <p:cNvSpPr/>
          <p:nvPr/>
        </p:nvSpPr>
        <p:spPr>
          <a:xfrm>
            <a:off x="202591" y="736119"/>
            <a:ext cx="3547059" cy="1987413"/>
          </a:xfrm>
          <a:prstGeom prst="round2DiagRect">
            <a:avLst/>
          </a:prstGeom>
          <a:noFill/>
          <a:ln w="1905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sp>
        <p:nvSpPr>
          <p:cNvPr id="50" name="Ellipse 49">
            <a:extLst>
              <a:ext uri="{FF2B5EF4-FFF2-40B4-BE49-F238E27FC236}">
                <a16:creationId xmlns:a16="http://schemas.microsoft.com/office/drawing/2014/main" id="{3ECF9A7B-3B29-4599-A3E3-218AFB3C35A3}"/>
              </a:ext>
            </a:extLst>
          </p:cNvPr>
          <p:cNvSpPr/>
          <p:nvPr/>
        </p:nvSpPr>
        <p:spPr>
          <a:xfrm>
            <a:off x="81221" y="1073109"/>
            <a:ext cx="250575" cy="263216"/>
          </a:xfrm>
          <a:prstGeom prst="ellipse">
            <a:avLst/>
          </a:prstGeom>
          <a:solidFill>
            <a:srgbClr val="00B9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pic>
        <p:nvPicPr>
          <p:cNvPr id="51" name="Image 50">
            <a:extLst>
              <a:ext uri="{FF2B5EF4-FFF2-40B4-BE49-F238E27FC236}">
                <a16:creationId xmlns:a16="http://schemas.microsoft.com/office/drawing/2014/main" id="{31AA33E6-2171-4452-A87C-63C2A5DC3857}"/>
              </a:ext>
            </a:extLst>
          </p:cNvPr>
          <p:cNvPicPr>
            <a:picLocks noChangeAspect="1"/>
          </p:cNvPicPr>
          <p:nvPr/>
        </p:nvPicPr>
        <p:blipFill>
          <a:blip r:embed="rId4"/>
          <a:stretch>
            <a:fillRect/>
          </a:stretch>
        </p:blipFill>
        <p:spPr>
          <a:xfrm>
            <a:off x="475399" y="834826"/>
            <a:ext cx="504641" cy="452437"/>
          </a:xfrm>
          <a:prstGeom prst="rect">
            <a:avLst/>
          </a:prstGeom>
        </p:spPr>
      </p:pic>
      <p:sp>
        <p:nvSpPr>
          <p:cNvPr id="53" name="Rectangle : avec coins arrondis en diagonale 52">
            <a:extLst>
              <a:ext uri="{FF2B5EF4-FFF2-40B4-BE49-F238E27FC236}">
                <a16:creationId xmlns:a16="http://schemas.microsoft.com/office/drawing/2014/main" id="{843360CC-F783-4544-A554-BFCCC875AE6F}"/>
              </a:ext>
            </a:extLst>
          </p:cNvPr>
          <p:cNvSpPr/>
          <p:nvPr/>
        </p:nvSpPr>
        <p:spPr>
          <a:xfrm>
            <a:off x="3885409" y="745560"/>
            <a:ext cx="2740893" cy="1979999"/>
          </a:xfrm>
          <a:prstGeom prst="round2DiagRect">
            <a:avLst/>
          </a:prstGeom>
          <a:solidFill>
            <a:srgbClr val="00B9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solidFill>
                <a:schemeClr val="bg1"/>
              </a:solidFill>
            </a:endParaRPr>
          </a:p>
        </p:txBody>
      </p:sp>
      <p:sp>
        <p:nvSpPr>
          <p:cNvPr id="56" name="Rectangle 55">
            <a:extLst>
              <a:ext uri="{FF2B5EF4-FFF2-40B4-BE49-F238E27FC236}">
                <a16:creationId xmlns:a16="http://schemas.microsoft.com/office/drawing/2014/main" id="{CB68DE7C-DB12-4F3D-82C1-211B9BD8E9C2}"/>
              </a:ext>
            </a:extLst>
          </p:cNvPr>
          <p:cNvSpPr/>
          <p:nvPr/>
        </p:nvSpPr>
        <p:spPr>
          <a:xfrm>
            <a:off x="4558465" y="933328"/>
            <a:ext cx="1914058" cy="246221"/>
          </a:xfrm>
          <a:prstGeom prst="rect">
            <a:avLst/>
          </a:prstGeom>
        </p:spPr>
        <p:txBody>
          <a:bodyPr wrap="square">
            <a:spAutoFit/>
          </a:bodyPr>
          <a:lstStyle/>
          <a:p>
            <a:r>
              <a:rPr lang="fr-FR" sz="1000" b="1" dirty="0">
                <a:solidFill>
                  <a:schemeClr val="bg1"/>
                </a:solidFill>
              </a:rPr>
              <a:t>Moyens pédagogiques  </a:t>
            </a:r>
            <a:endParaRPr lang="fr-FR" sz="1000" dirty="0">
              <a:solidFill>
                <a:schemeClr val="bg1"/>
              </a:solidFill>
            </a:endParaRPr>
          </a:p>
        </p:txBody>
      </p:sp>
      <p:sp>
        <p:nvSpPr>
          <p:cNvPr id="55" name="Rectangle 54">
            <a:extLst>
              <a:ext uri="{FF2B5EF4-FFF2-40B4-BE49-F238E27FC236}">
                <a16:creationId xmlns:a16="http://schemas.microsoft.com/office/drawing/2014/main" id="{11E529C4-BFAE-408C-B003-E270CD939295}"/>
              </a:ext>
            </a:extLst>
          </p:cNvPr>
          <p:cNvSpPr/>
          <p:nvPr/>
        </p:nvSpPr>
        <p:spPr>
          <a:xfrm>
            <a:off x="3928207" y="1336875"/>
            <a:ext cx="2725598" cy="1384995"/>
          </a:xfrm>
          <a:prstGeom prst="rect">
            <a:avLst/>
          </a:prstGeom>
        </p:spPr>
        <p:txBody>
          <a:bodyPr wrap="square">
            <a:spAutoFit/>
          </a:bodyPr>
          <a:lstStyle/>
          <a:p>
            <a:r>
              <a:rPr lang="fr-FR" sz="1000" dirty="0">
                <a:solidFill>
                  <a:schemeClr val="bg1"/>
                </a:solidFill>
              </a:rPr>
              <a:t>Exposé. Exercices. Vidéo. Échanges.</a:t>
            </a:r>
          </a:p>
          <a:p>
            <a:r>
              <a:rPr lang="fr-FR" sz="1000" dirty="0">
                <a:solidFill>
                  <a:schemeClr val="bg1"/>
                </a:solidFill>
              </a:rPr>
              <a:t>Tous les aspects théoriques sont mis en application par des exercices pratiques.</a:t>
            </a:r>
          </a:p>
          <a:p>
            <a:r>
              <a:rPr lang="fr-FR" sz="400" dirty="0">
                <a:solidFill>
                  <a:schemeClr val="bg1"/>
                </a:solidFill>
              </a:rPr>
              <a:t> </a:t>
            </a:r>
            <a:endParaRPr lang="fr-FR" sz="100" dirty="0">
              <a:solidFill>
                <a:schemeClr val="bg1"/>
              </a:solidFill>
            </a:endParaRPr>
          </a:p>
          <a:p>
            <a:r>
              <a:rPr lang="fr-FR" sz="1000" b="1" dirty="0">
                <a:solidFill>
                  <a:schemeClr val="bg1"/>
                </a:solidFill>
              </a:rPr>
              <a:t>Cette approche, à la fois scientifique et ludique, permet de donner du sens aux pratiques de sécurité et, par là même, de renforcer la motivation et l’adhésion des équipes.</a:t>
            </a:r>
            <a:endParaRPr lang="fr-FR" sz="1000" dirty="0">
              <a:solidFill>
                <a:schemeClr val="bg1"/>
              </a:solidFill>
            </a:endParaRPr>
          </a:p>
          <a:p>
            <a:endParaRPr lang="fr-FR" sz="1000" dirty="0">
              <a:solidFill>
                <a:schemeClr val="bg1"/>
              </a:solidFill>
            </a:endParaRPr>
          </a:p>
        </p:txBody>
      </p:sp>
      <p:sp>
        <p:nvSpPr>
          <p:cNvPr id="61" name="Rectangle 60">
            <a:extLst>
              <a:ext uri="{FF2B5EF4-FFF2-40B4-BE49-F238E27FC236}">
                <a16:creationId xmlns:a16="http://schemas.microsoft.com/office/drawing/2014/main" id="{DC812BAF-6240-46AB-BB27-C6ADD54D70A9}"/>
              </a:ext>
            </a:extLst>
          </p:cNvPr>
          <p:cNvSpPr/>
          <p:nvPr/>
        </p:nvSpPr>
        <p:spPr>
          <a:xfrm>
            <a:off x="1153593" y="4165604"/>
            <a:ext cx="3269169" cy="338554"/>
          </a:xfrm>
          <a:prstGeom prst="rect">
            <a:avLst/>
          </a:prstGeom>
        </p:spPr>
        <p:txBody>
          <a:bodyPr wrap="square">
            <a:spAutoFit/>
          </a:bodyPr>
          <a:lstStyle/>
          <a:p>
            <a:r>
              <a:rPr lang="fr-FR" sz="1600" b="1" dirty="0">
                <a:solidFill>
                  <a:srgbClr val="00B9AD"/>
                </a:solidFill>
              </a:rPr>
              <a:t>Programme </a:t>
            </a:r>
            <a:r>
              <a:rPr lang="fr-FR" sz="1600" dirty="0">
                <a:solidFill>
                  <a:srgbClr val="00B9AD"/>
                </a:solidFill>
              </a:rPr>
              <a:t>(à titre indicatif)</a:t>
            </a:r>
          </a:p>
        </p:txBody>
      </p:sp>
      <p:sp>
        <p:nvSpPr>
          <p:cNvPr id="63" name="Rectangle : avec coins arrondis en diagonale 62">
            <a:extLst>
              <a:ext uri="{FF2B5EF4-FFF2-40B4-BE49-F238E27FC236}">
                <a16:creationId xmlns:a16="http://schemas.microsoft.com/office/drawing/2014/main" id="{223D2A94-972B-4795-89D8-4F1C16BC8123}"/>
              </a:ext>
            </a:extLst>
          </p:cNvPr>
          <p:cNvSpPr/>
          <p:nvPr/>
        </p:nvSpPr>
        <p:spPr>
          <a:xfrm>
            <a:off x="237182" y="4064621"/>
            <a:ext cx="6371953" cy="5461400"/>
          </a:xfrm>
          <a:prstGeom prst="round2DiagRect">
            <a:avLst>
              <a:gd name="adj1" fmla="val 6212"/>
              <a:gd name="adj2" fmla="val 0"/>
            </a:avLst>
          </a:prstGeom>
          <a:noFill/>
          <a:ln w="1905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sp>
        <p:nvSpPr>
          <p:cNvPr id="65" name="Ellipse 64">
            <a:extLst>
              <a:ext uri="{FF2B5EF4-FFF2-40B4-BE49-F238E27FC236}">
                <a16:creationId xmlns:a16="http://schemas.microsoft.com/office/drawing/2014/main" id="{F8D494D6-E9D0-44A1-AF84-720BCE85721E}"/>
              </a:ext>
            </a:extLst>
          </p:cNvPr>
          <p:cNvSpPr/>
          <p:nvPr/>
        </p:nvSpPr>
        <p:spPr>
          <a:xfrm>
            <a:off x="137080" y="4217295"/>
            <a:ext cx="189228" cy="214154"/>
          </a:xfrm>
          <a:prstGeom prst="ellipse">
            <a:avLst/>
          </a:prstGeom>
          <a:solidFill>
            <a:srgbClr val="00B9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sp>
        <p:nvSpPr>
          <p:cNvPr id="2" name="Rectangle 1">
            <a:extLst>
              <a:ext uri="{FF2B5EF4-FFF2-40B4-BE49-F238E27FC236}">
                <a16:creationId xmlns:a16="http://schemas.microsoft.com/office/drawing/2014/main" id="{D392CC2A-3355-4AA6-ABCD-C31762BD1D25}"/>
              </a:ext>
            </a:extLst>
          </p:cNvPr>
          <p:cNvSpPr/>
          <p:nvPr/>
        </p:nvSpPr>
        <p:spPr>
          <a:xfrm>
            <a:off x="319279" y="4611837"/>
            <a:ext cx="6317651" cy="4948278"/>
          </a:xfrm>
          <a:prstGeom prst="rect">
            <a:avLst/>
          </a:prstGeom>
        </p:spPr>
        <p:txBody>
          <a:bodyPr wrap="square">
            <a:spAutoFit/>
          </a:bodyPr>
          <a:lstStyle/>
          <a:p>
            <a:pPr algn="just">
              <a:spcAft>
                <a:spcPts val="200"/>
              </a:spcAft>
              <a:tabLst>
                <a:tab pos="92075" algn="l"/>
              </a:tabLst>
            </a:pPr>
            <a:r>
              <a:rPr lang="fr-FR" sz="1000" b="1" dirty="0">
                <a:effectLst/>
                <a:ea typeface="Raleway" panose="020B0003030101060003" pitchFamily="34" charset="0"/>
                <a:cs typeface="Times New Roman" panose="02020603050405020304" pitchFamily="18" charset="0"/>
              </a:rPr>
              <a:t>I. </a:t>
            </a:r>
            <a:r>
              <a:rPr lang="fr-FR" sz="1000" b="1" u="sng" dirty="0">
                <a:effectLst/>
                <a:ea typeface="Raleway" panose="020B0003030101060003" pitchFamily="34" charset="0"/>
                <a:cs typeface="Times New Roman" panose="02020603050405020304" pitchFamily="18" charset="0"/>
              </a:rPr>
              <a:t>L’erreur est la norme</a:t>
            </a:r>
            <a:r>
              <a:rPr lang="fr-FR" sz="1000" b="1" dirty="0">
                <a:effectLst/>
                <a:ea typeface="Raleway" panose="020B0003030101060003" pitchFamily="34" charset="0"/>
                <a:cs typeface="Times New Roman" panose="02020603050405020304" pitchFamily="18" charset="0"/>
              </a:rPr>
              <a:t> </a:t>
            </a:r>
          </a:p>
          <a:p>
            <a:pPr marL="266700" lvl="0" indent="-88900">
              <a:spcAft>
                <a:spcPts val="200"/>
              </a:spcAft>
              <a:buSzPts val="1000"/>
              <a:buFont typeface="Raleway" panose="020B0003030101060003" pitchFamily="34" charset="0"/>
              <a:buAutoNum type="alphaUcPeriod"/>
              <a:tabLst>
                <a:tab pos="92075" algn="l"/>
              </a:tabLst>
            </a:pPr>
            <a:r>
              <a:rPr lang="fr-FR" sz="1000" u="sng" kern="0" dirty="0">
                <a:ea typeface="Times New Roman" panose="02020603050405020304" pitchFamily="18" charset="0"/>
                <a:cs typeface="Times New Roman" panose="02020603050405020304" pitchFamily="18" charset="0"/>
              </a:rPr>
              <a:t> Exercice</a:t>
            </a:r>
            <a:endParaRPr lang="fr-FR" sz="1000" u="sng" kern="0" dirty="0">
              <a:effectLst/>
              <a:ea typeface="Times New Roman" panose="02020603050405020304" pitchFamily="18" charset="0"/>
              <a:cs typeface="Times New Roman" panose="02020603050405020304" pitchFamily="18" charset="0"/>
            </a:endParaRPr>
          </a:p>
          <a:p>
            <a:pPr marL="266700" lvl="0" indent="-88900">
              <a:spcAft>
                <a:spcPts val="200"/>
              </a:spcAft>
              <a:buSzPts val="1000"/>
              <a:buFont typeface="Raleway" panose="020B0003030101060003" pitchFamily="34" charset="0"/>
              <a:buAutoNum type="alphaUcPeriod"/>
              <a:tabLst>
                <a:tab pos="92075" algn="l"/>
              </a:tabLst>
            </a:pPr>
            <a:r>
              <a:rPr lang="fr-FR" sz="1000" u="sng" kern="0" dirty="0">
                <a:effectLst/>
                <a:ea typeface="Times New Roman" panose="02020603050405020304" pitchFamily="18" charset="0"/>
                <a:cs typeface="Times New Roman" panose="02020603050405020304" pitchFamily="18" charset="0"/>
              </a:rPr>
              <a:t> Mode conscient / mode automatique</a:t>
            </a:r>
          </a:p>
          <a:p>
            <a:pPr algn="just">
              <a:spcAft>
                <a:spcPts val="200"/>
              </a:spcAft>
              <a:tabLst>
                <a:tab pos="92075" algn="l"/>
              </a:tabLst>
            </a:pPr>
            <a:r>
              <a:rPr lang="fr-FR" sz="1000" dirty="0"/>
              <a:t>Mise en évidence de l’intérêt des parades de fiabilité humaine.</a:t>
            </a:r>
          </a:p>
          <a:p>
            <a:pPr algn="just">
              <a:spcAft>
                <a:spcPts val="200"/>
              </a:spcAft>
              <a:tabLst>
                <a:tab pos="92075" algn="l"/>
              </a:tabLst>
            </a:pPr>
            <a:r>
              <a:rPr lang="fr-FR" sz="1000" dirty="0"/>
              <a:t>Il est montré que les parades de sécurité/fiabilité sont également destinées aux personnes expérimentées lors de leurs activités de routine.</a:t>
            </a:r>
            <a:endParaRPr lang="fr-FR" sz="700" dirty="0">
              <a:effectLst/>
              <a:ea typeface="Times New Roman" panose="02020603050405020304" pitchFamily="18" charset="0"/>
            </a:endParaRPr>
          </a:p>
          <a:p>
            <a:pPr algn="just">
              <a:lnSpc>
                <a:spcPct val="150000"/>
              </a:lnSpc>
              <a:spcAft>
                <a:spcPts val="200"/>
              </a:spcAft>
              <a:tabLst>
                <a:tab pos="92075" algn="l"/>
              </a:tabLst>
            </a:pPr>
            <a:r>
              <a:rPr lang="fr-FR" sz="1000" b="1" dirty="0">
                <a:effectLst/>
                <a:ea typeface="Raleway" panose="020B0003030101060003" pitchFamily="34" charset="0"/>
                <a:cs typeface="Times New Roman" panose="02020603050405020304" pitchFamily="18" charset="0"/>
              </a:rPr>
              <a:t>II. </a:t>
            </a:r>
            <a:r>
              <a:rPr lang="fr-FR" sz="1000" b="1" u="sng" dirty="0">
                <a:effectLst/>
                <a:ea typeface="Raleway" panose="020B0003030101060003" pitchFamily="34" charset="0"/>
                <a:cs typeface="Times New Roman" panose="02020603050405020304" pitchFamily="18" charset="0"/>
              </a:rPr>
              <a:t>Les différentes propriétés du </a:t>
            </a:r>
            <a:r>
              <a:rPr lang="fr-FR" sz="1000" b="1" u="sng" dirty="0"/>
              <a:t>cerveau</a:t>
            </a:r>
            <a:r>
              <a:rPr lang="fr-FR" sz="1000" b="1" u="sng" dirty="0">
                <a:effectLst/>
                <a:ea typeface="Raleway" panose="020B0003030101060003" pitchFamily="34" charset="0"/>
                <a:cs typeface="Times New Roman" panose="02020603050405020304" pitchFamily="18" charset="0"/>
              </a:rPr>
              <a:t> et leurs pièges</a:t>
            </a:r>
            <a:endParaRPr lang="fr-FR" sz="1000" dirty="0">
              <a:effectLst/>
              <a:ea typeface="Raleway" panose="020B0003030101060003" pitchFamily="34" charset="0"/>
              <a:cs typeface="Times New Roman" panose="02020603050405020304" pitchFamily="18" charset="0"/>
            </a:endParaRPr>
          </a:p>
          <a:p>
            <a:pPr marL="177800">
              <a:spcAft>
                <a:spcPts val="200"/>
              </a:spcAft>
              <a:buSzPts val="1000"/>
              <a:buFont typeface="Raleway" panose="020B0003030101060003" pitchFamily="34" charset="0"/>
              <a:buAutoNum type="alphaUcPeriod"/>
              <a:tabLst>
                <a:tab pos="92075" algn="l"/>
              </a:tabLst>
            </a:pPr>
            <a:r>
              <a:rPr lang="fr-FR" sz="1000" kern="0" dirty="0">
                <a:effectLst/>
                <a:ea typeface="Times New Roman" panose="02020603050405020304" pitchFamily="18" charset="0"/>
                <a:cs typeface="Times New Roman" panose="02020603050405020304" pitchFamily="18" charset="0"/>
              </a:rPr>
              <a:t> </a:t>
            </a:r>
            <a:r>
              <a:rPr lang="fr-FR" sz="1000" u="sng" kern="0" dirty="0">
                <a:cs typeface="Times New Roman" panose="02020603050405020304" pitchFamily="18" charset="0"/>
              </a:rPr>
              <a:t>Je ne perçois que ce que j’ai appris à percevoir</a:t>
            </a:r>
          </a:p>
          <a:p>
            <a:pPr marL="177800" lvl="0">
              <a:spcAft>
                <a:spcPts val="200"/>
              </a:spcAft>
              <a:buSzPts val="1000"/>
              <a:buFont typeface="Raleway" panose="020B0003030101060003" pitchFamily="34" charset="0"/>
              <a:buAutoNum type="alphaUcPeriod"/>
              <a:tabLst>
                <a:tab pos="92075" algn="l"/>
              </a:tabLst>
            </a:pPr>
            <a:r>
              <a:rPr lang="fr-FR" sz="1000" u="sng" kern="0" dirty="0">
                <a:effectLst/>
                <a:ea typeface="Times New Roman" panose="02020603050405020304" pitchFamily="18" charset="0"/>
                <a:cs typeface="Times New Roman" panose="02020603050405020304" pitchFamily="18" charset="0"/>
              </a:rPr>
              <a:t> Je deviens aveugle et sourd pour me concentrer</a:t>
            </a:r>
          </a:p>
          <a:p>
            <a:pPr marL="177800" lvl="0">
              <a:spcAft>
                <a:spcPts val="200"/>
              </a:spcAft>
              <a:buSzPts val="1000"/>
              <a:buFont typeface="Raleway" panose="020B0003030101060003" pitchFamily="34" charset="0"/>
              <a:buAutoNum type="alphaUcPeriod"/>
              <a:tabLst>
                <a:tab pos="92075" algn="l"/>
              </a:tabLst>
            </a:pPr>
            <a:r>
              <a:rPr lang="fr-FR" sz="1000" u="sng" kern="0" dirty="0">
                <a:effectLst/>
                <a:ea typeface="Times New Roman" panose="02020603050405020304" pitchFamily="18" charset="0"/>
                <a:cs typeface="Times New Roman" panose="02020603050405020304" pitchFamily="18" charset="0"/>
              </a:rPr>
              <a:t> Je n’analyse plus ce que j’ai déjà analysé</a:t>
            </a:r>
          </a:p>
          <a:p>
            <a:pPr marL="177800" lvl="0">
              <a:spcAft>
                <a:spcPts val="200"/>
              </a:spcAft>
              <a:buSzPts val="1000"/>
              <a:buFont typeface="Raleway" panose="020B0003030101060003" pitchFamily="34" charset="0"/>
              <a:buAutoNum type="alphaUcPeriod"/>
              <a:tabLst>
                <a:tab pos="92075" algn="l"/>
              </a:tabLst>
            </a:pPr>
            <a:r>
              <a:rPr lang="fr-FR" sz="1000" u="sng" kern="0" dirty="0">
                <a:effectLst/>
                <a:ea typeface="Times New Roman" panose="02020603050405020304" pitchFamily="18" charset="0"/>
                <a:cs typeface="Times New Roman" panose="02020603050405020304" pitchFamily="18" charset="0"/>
              </a:rPr>
              <a:t> J’interprète la réalité en fonction de ce que j’ai appris et du contexte</a:t>
            </a:r>
          </a:p>
          <a:p>
            <a:pPr>
              <a:lnSpc>
                <a:spcPct val="107000"/>
              </a:lnSpc>
              <a:spcAft>
                <a:spcPts val="800"/>
              </a:spcAft>
            </a:pPr>
            <a:r>
              <a:rPr lang="fr-FR" sz="1000" dirty="0"/>
              <a:t>Ces caractéristiques, expérimentées par les participants au travers de petits exercices, amènent la compréhension neurologique de l’efficacité du Temps d’Arrêt, de la Lecture Sécurisée et de la Vigilance partagée. Cela permet de répondre à la question du sens. Pourquoi cela fonctionne-t-il ?</a:t>
            </a:r>
            <a:endParaRPr lang="fr-FR" sz="700" b="1" dirty="0">
              <a:effectLst/>
              <a:ea typeface="Raleway" panose="020B0003030101060003" pitchFamily="34" charset="0"/>
              <a:cs typeface="Times New Roman" panose="02020603050405020304" pitchFamily="18" charset="0"/>
            </a:endParaRPr>
          </a:p>
          <a:p>
            <a:pPr algn="just">
              <a:spcAft>
                <a:spcPts val="200"/>
              </a:spcAft>
              <a:tabLst>
                <a:tab pos="92075" algn="l"/>
              </a:tabLst>
            </a:pPr>
            <a:r>
              <a:rPr lang="fr-FR" sz="1000" b="1" dirty="0">
                <a:effectLst/>
                <a:ea typeface="Raleway" panose="020B0003030101060003" pitchFamily="34" charset="0"/>
                <a:cs typeface="Times New Roman" panose="02020603050405020304" pitchFamily="18" charset="0"/>
              </a:rPr>
              <a:t>III. </a:t>
            </a:r>
            <a:r>
              <a:rPr lang="fr-FR" sz="1000" b="1" u="sng" dirty="0">
                <a:effectLst/>
                <a:ea typeface="Raleway" panose="020B0003030101060003" pitchFamily="34" charset="0"/>
                <a:cs typeface="Times New Roman" panose="02020603050405020304" pitchFamily="18" charset="0"/>
              </a:rPr>
              <a:t>Propriétés et pièges de </a:t>
            </a:r>
            <a:r>
              <a:rPr lang="fr-FR" sz="1000" b="1" u="sng" dirty="0">
                <a:ea typeface="Raleway" panose="020B0003030101060003" pitchFamily="34" charset="0"/>
                <a:cs typeface="Times New Roman" panose="02020603050405020304" pitchFamily="18" charset="0"/>
              </a:rPr>
              <a:t>la m</a:t>
            </a:r>
            <a:r>
              <a:rPr lang="fr-FR" sz="1000" b="1" u="sng" dirty="0">
                <a:effectLst/>
                <a:ea typeface="Raleway" panose="020B0003030101060003" pitchFamily="34" charset="0"/>
                <a:cs typeface="Times New Roman" panose="02020603050405020304" pitchFamily="18" charset="0"/>
              </a:rPr>
              <a:t>émoire à court terme et de la mémoire à long terme</a:t>
            </a:r>
            <a:endParaRPr lang="fr-FR" sz="1000" dirty="0">
              <a:effectLst/>
              <a:ea typeface="Raleway" panose="020B0003030101060003" pitchFamily="34" charset="0"/>
              <a:cs typeface="Times New Roman" panose="02020603050405020304" pitchFamily="18" charset="0"/>
            </a:endParaRPr>
          </a:p>
          <a:p>
            <a:pPr marL="177800">
              <a:spcAft>
                <a:spcPts val="200"/>
              </a:spcAft>
              <a:buFont typeface="+mj-lt"/>
              <a:buAutoNum type="alphaUcPeriod"/>
              <a:tabLst>
                <a:tab pos="92075" algn="l"/>
              </a:tabLst>
            </a:pPr>
            <a:r>
              <a:rPr lang="fr-FR" sz="1000" kern="0" dirty="0">
                <a:cs typeface="Times New Roman" panose="02020603050405020304" pitchFamily="18" charset="0"/>
              </a:rPr>
              <a:t> </a:t>
            </a:r>
            <a:r>
              <a:rPr lang="fr-FR" sz="1000" u="sng" kern="0" dirty="0">
                <a:cs typeface="Times New Roman" panose="02020603050405020304" pitchFamily="18" charset="0"/>
              </a:rPr>
              <a:t>Mémoire</a:t>
            </a:r>
            <a:r>
              <a:rPr lang="fr-FR" sz="1000" u="sng" kern="0" dirty="0">
                <a:effectLst/>
                <a:ea typeface="Times New Roman" panose="02020603050405020304" pitchFamily="18" charset="0"/>
                <a:cs typeface="Times New Roman" panose="02020603050405020304" pitchFamily="18" charset="0"/>
              </a:rPr>
              <a:t> à court terme  </a:t>
            </a:r>
          </a:p>
          <a:p>
            <a:pPr>
              <a:spcAft>
                <a:spcPts val="200"/>
              </a:spcAft>
              <a:tabLst>
                <a:tab pos="92075" algn="l"/>
              </a:tabLst>
            </a:pPr>
            <a:r>
              <a:rPr lang="fr-FR" sz="1000" dirty="0"/>
              <a:t>Compréhension des bases neurologiques de l’efficacité de la Communication Sécurisée. </a:t>
            </a:r>
          </a:p>
          <a:p>
            <a:pPr>
              <a:spcAft>
                <a:spcPts val="200"/>
              </a:spcAft>
              <a:tabLst>
                <a:tab pos="92075" algn="l"/>
              </a:tabLst>
            </a:pPr>
            <a:r>
              <a:rPr lang="fr-FR" sz="1000" dirty="0"/>
              <a:t>Impact des multi-interruptions.</a:t>
            </a:r>
          </a:p>
          <a:p>
            <a:pPr marL="177800" lvl="0">
              <a:spcAft>
                <a:spcPts val="200"/>
              </a:spcAft>
              <a:buSzPts val="1000"/>
              <a:buFont typeface="+mj-lt"/>
              <a:buAutoNum type="alphaUcPeriod" startAt="2"/>
              <a:tabLst>
                <a:tab pos="92075" algn="l"/>
              </a:tabLst>
            </a:pPr>
            <a:r>
              <a:rPr lang="fr-FR" sz="1000" kern="0" dirty="0">
                <a:effectLst/>
                <a:ea typeface="Times New Roman" panose="02020603050405020304" pitchFamily="18" charset="0"/>
                <a:cs typeface="Times New Roman" panose="02020603050405020304" pitchFamily="18" charset="0"/>
              </a:rPr>
              <a:t> </a:t>
            </a:r>
            <a:r>
              <a:rPr lang="fr-FR" sz="1000" u="sng" kern="0" dirty="0">
                <a:effectLst/>
                <a:ea typeface="Times New Roman" panose="02020603050405020304" pitchFamily="18" charset="0"/>
                <a:cs typeface="Times New Roman" panose="02020603050405020304" pitchFamily="18" charset="0"/>
              </a:rPr>
              <a:t>Mémoire à long terme</a:t>
            </a:r>
            <a:endParaRPr lang="fr-FR" sz="1000" u="sng" dirty="0">
              <a:cs typeface="Times New Roman" panose="02020603050405020304" pitchFamily="18" charset="0"/>
            </a:endParaRPr>
          </a:p>
          <a:p>
            <a:pPr>
              <a:spcAft>
                <a:spcPts val="200"/>
              </a:spcAft>
              <a:tabLst>
                <a:tab pos="92075" algn="l"/>
              </a:tabLst>
            </a:pPr>
            <a:r>
              <a:rPr lang="fr-FR" sz="1000" dirty="0"/>
              <a:t>Prise de conscience des mécanismes de mémorisation et des possibles dérives de la mémoire. Notre mémoire peut donc nous conduire à des décisions, des actions erronées. </a:t>
            </a:r>
            <a:endParaRPr lang="fr-FR" sz="1000" b="1" dirty="0">
              <a:effectLst/>
              <a:ea typeface="Raleway" panose="020B0003030101060003" pitchFamily="34" charset="0"/>
              <a:cs typeface="Times New Roman" panose="02020603050405020304" pitchFamily="18" charset="0"/>
            </a:endParaRPr>
          </a:p>
          <a:p>
            <a:pPr algn="just">
              <a:lnSpc>
                <a:spcPct val="150000"/>
              </a:lnSpc>
              <a:spcAft>
                <a:spcPts val="200"/>
              </a:spcAft>
              <a:tabLst>
                <a:tab pos="92075" algn="l"/>
              </a:tabLst>
            </a:pPr>
            <a:r>
              <a:rPr lang="fr-FR" sz="1000" b="1" dirty="0">
                <a:effectLst/>
                <a:ea typeface="Raleway" panose="020B0003030101060003" pitchFamily="34" charset="0"/>
                <a:cs typeface="Times New Roman" panose="02020603050405020304" pitchFamily="18" charset="0"/>
              </a:rPr>
              <a:t>IV. </a:t>
            </a:r>
            <a:r>
              <a:rPr lang="fr-FR" sz="1000" b="1" u="sng" dirty="0">
                <a:effectLst/>
                <a:ea typeface="Raleway" panose="020B0003030101060003" pitchFamily="34" charset="0"/>
                <a:cs typeface="Times New Roman" panose="02020603050405020304" pitchFamily="18" charset="0"/>
              </a:rPr>
              <a:t>Comment de pas être piégé par son cerveau : intégrer les parades de sécurité dans les activités quotidiennes</a:t>
            </a:r>
            <a:r>
              <a:rPr lang="fr-FR" sz="1000" b="1" dirty="0">
                <a:effectLst/>
                <a:ea typeface="Raleway" panose="020B0003030101060003" pitchFamily="34" charset="0"/>
                <a:cs typeface="Times New Roman" panose="02020603050405020304" pitchFamily="18" charset="0"/>
              </a:rPr>
              <a:t> ?</a:t>
            </a:r>
            <a:endParaRPr lang="fr-FR" sz="1000" dirty="0">
              <a:effectLst/>
              <a:ea typeface="Raleway" panose="020B0003030101060003" pitchFamily="34" charset="0"/>
              <a:cs typeface="Times New Roman" panose="02020603050405020304" pitchFamily="18" charset="0"/>
            </a:endParaRPr>
          </a:p>
          <a:p>
            <a:pPr marL="177800" lvl="0" indent="4763">
              <a:spcAft>
                <a:spcPts val="200"/>
              </a:spcAft>
              <a:buSzPts val="1000"/>
              <a:buFont typeface="Raleway" panose="020B0003030101060003" pitchFamily="34" charset="0"/>
              <a:buAutoNum type="alphaUcPeriod"/>
              <a:tabLst>
                <a:tab pos="92075" algn="l"/>
              </a:tabLst>
            </a:pPr>
            <a:r>
              <a:rPr lang="fr-FR" sz="1000" kern="0" dirty="0">
                <a:effectLst/>
                <a:ea typeface="Times New Roman" panose="02020603050405020304" pitchFamily="18" charset="0"/>
                <a:cs typeface="Times New Roman" panose="02020603050405020304" pitchFamily="18" charset="0"/>
              </a:rPr>
              <a:t> </a:t>
            </a:r>
            <a:r>
              <a:rPr lang="fr-FR" sz="1000" u="sng" kern="0" dirty="0">
                <a:effectLst/>
                <a:ea typeface="Times New Roman" panose="02020603050405020304" pitchFamily="18" charset="0"/>
                <a:cs typeface="Times New Roman" panose="02020603050405020304" pitchFamily="18" charset="0"/>
              </a:rPr>
              <a:t>Les 4 étapes de l’acquisition des parades.</a:t>
            </a:r>
          </a:p>
          <a:p>
            <a:pPr marL="177800" lvl="0" indent="4763">
              <a:spcAft>
                <a:spcPts val="200"/>
              </a:spcAft>
              <a:buSzPts val="1000"/>
              <a:buFont typeface="Raleway" panose="020B0003030101060003" pitchFamily="34" charset="0"/>
              <a:buAutoNum type="alphaUcPeriod"/>
              <a:tabLst>
                <a:tab pos="92075" algn="l"/>
              </a:tabLst>
            </a:pPr>
            <a:r>
              <a:rPr lang="fr-FR" sz="1000" kern="0" dirty="0">
                <a:effectLst/>
                <a:ea typeface="Times New Roman" panose="02020603050405020304" pitchFamily="18" charset="0"/>
                <a:cs typeface="Times New Roman" panose="02020603050405020304" pitchFamily="18" charset="0"/>
              </a:rPr>
              <a:t> </a:t>
            </a:r>
            <a:r>
              <a:rPr lang="fr-FR" sz="1000" u="sng" kern="0" dirty="0">
                <a:effectLst/>
                <a:ea typeface="Times New Roman" panose="02020603050405020304" pitchFamily="18" charset="0"/>
                <a:cs typeface="Times New Roman" panose="02020603050405020304" pitchFamily="18" charset="0"/>
              </a:rPr>
              <a:t>Le Débriefing : son rôle dans le processus d’intégration.</a:t>
            </a:r>
          </a:p>
          <a:p>
            <a:pPr>
              <a:spcAft>
                <a:spcPts val="200"/>
              </a:spcAft>
              <a:tabLst>
                <a:tab pos="92075" algn="l"/>
              </a:tabLst>
            </a:pPr>
            <a:r>
              <a:rPr lang="fr-FR" sz="1000" dirty="0"/>
              <a:t>Prise de conscience des facteurs qui favorisent le déploiement et l’intégration des parades de sécurité/fiabilité.</a:t>
            </a:r>
          </a:p>
          <a:p>
            <a:pPr>
              <a:lnSpc>
                <a:spcPct val="150000"/>
              </a:lnSpc>
              <a:spcAft>
                <a:spcPts val="200"/>
              </a:spcAft>
              <a:tabLst>
                <a:tab pos="92075" algn="l"/>
              </a:tabLst>
            </a:pPr>
            <a:r>
              <a:rPr lang="fr-FR" sz="1000" b="1" dirty="0"/>
              <a:t>V. </a:t>
            </a:r>
            <a:r>
              <a:rPr lang="fr-FR" sz="1000" b="1" u="sng" dirty="0"/>
              <a:t>Synthèse et évaluation</a:t>
            </a:r>
          </a:p>
        </p:txBody>
      </p:sp>
      <p:pic>
        <p:nvPicPr>
          <p:cNvPr id="2048" name="Image 2047">
            <a:extLst>
              <a:ext uri="{FF2B5EF4-FFF2-40B4-BE49-F238E27FC236}">
                <a16:creationId xmlns:a16="http://schemas.microsoft.com/office/drawing/2014/main" id="{4647DC0A-3E34-4A18-BE75-74438B795E64}"/>
              </a:ext>
            </a:extLst>
          </p:cNvPr>
          <p:cNvPicPr>
            <a:picLocks noChangeAspect="1"/>
          </p:cNvPicPr>
          <p:nvPr/>
        </p:nvPicPr>
        <p:blipFill>
          <a:blip r:embed="rId5"/>
          <a:stretch>
            <a:fillRect/>
          </a:stretch>
        </p:blipFill>
        <p:spPr>
          <a:xfrm>
            <a:off x="4038938" y="876806"/>
            <a:ext cx="480916" cy="490781"/>
          </a:xfrm>
          <a:prstGeom prst="rect">
            <a:avLst/>
          </a:prstGeom>
        </p:spPr>
      </p:pic>
      <p:grpSp>
        <p:nvGrpSpPr>
          <p:cNvPr id="2051" name="Groupe 2050">
            <a:extLst>
              <a:ext uri="{FF2B5EF4-FFF2-40B4-BE49-F238E27FC236}">
                <a16:creationId xmlns:a16="http://schemas.microsoft.com/office/drawing/2014/main" id="{57BE4F1F-AA61-4F34-90B2-181BCC2CF0F6}"/>
              </a:ext>
            </a:extLst>
          </p:cNvPr>
          <p:cNvGrpSpPr/>
          <p:nvPr/>
        </p:nvGrpSpPr>
        <p:grpSpPr>
          <a:xfrm>
            <a:off x="13629" y="29820"/>
            <a:ext cx="6844371" cy="1187702"/>
            <a:chOff x="13629" y="29820"/>
            <a:chExt cx="6844371" cy="1187702"/>
          </a:xfrm>
        </p:grpSpPr>
        <p:sp>
          <p:nvSpPr>
            <p:cNvPr id="3" name="Rectangle 21">
              <a:extLst>
                <a:ext uri="{FF2B5EF4-FFF2-40B4-BE49-F238E27FC236}">
                  <a16:creationId xmlns:a16="http://schemas.microsoft.com/office/drawing/2014/main" id="{BAD37C80-A3AC-4947-9744-485E0F1E0C0B}"/>
                </a:ext>
              </a:extLst>
            </p:cNvPr>
            <p:cNvSpPr>
              <a:spLocks noChangeArrowheads="1"/>
            </p:cNvSpPr>
            <p:nvPr/>
          </p:nvSpPr>
          <p:spPr bwMode="auto">
            <a:xfrm>
              <a:off x="58626" y="84819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pSp>
          <p:nvGrpSpPr>
            <p:cNvPr id="7" name="Group 1">
              <a:extLst>
                <a:ext uri="{FF2B5EF4-FFF2-40B4-BE49-F238E27FC236}">
                  <a16:creationId xmlns:a16="http://schemas.microsoft.com/office/drawing/2014/main" id="{50977B0E-2B8E-422D-8D40-CEB756918E21}"/>
                </a:ext>
              </a:extLst>
            </p:cNvPr>
            <p:cNvGrpSpPr>
              <a:grpSpLocks/>
            </p:cNvGrpSpPr>
            <p:nvPr/>
          </p:nvGrpSpPr>
          <p:grpSpPr bwMode="auto">
            <a:xfrm>
              <a:off x="13629" y="29820"/>
              <a:ext cx="6844371" cy="678815"/>
              <a:chOff x="22" y="0"/>
              <a:chExt cx="11048" cy="1069"/>
            </a:xfrm>
          </p:grpSpPr>
          <p:sp>
            <p:nvSpPr>
              <p:cNvPr id="21" name="Freeform 20">
                <a:extLst>
                  <a:ext uri="{FF2B5EF4-FFF2-40B4-BE49-F238E27FC236}">
                    <a16:creationId xmlns:a16="http://schemas.microsoft.com/office/drawing/2014/main" id="{AA78A1FD-B75A-40FC-B039-CA9A9CA75C59}"/>
                  </a:ext>
                </a:extLst>
              </p:cNvPr>
              <p:cNvSpPr>
                <a:spLocks/>
              </p:cNvSpPr>
              <p:nvPr/>
            </p:nvSpPr>
            <p:spPr bwMode="auto">
              <a:xfrm>
                <a:off x="268" y="161"/>
                <a:ext cx="10732" cy="794"/>
              </a:xfrm>
              <a:custGeom>
                <a:avLst/>
                <a:gdLst>
                  <a:gd name="T0" fmla="+- 0 10640 268"/>
                  <a:gd name="T1" fmla="*/ T0 w 10732"/>
                  <a:gd name="T2" fmla="+- 0 162 162"/>
                  <a:gd name="T3" fmla="*/ 162 h 794"/>
                  <a:gd name="T4" fmla="+- 0 628 268"/>
                  <a:gd name="T5" fmla="*/ T4 w 10732"/>
                  <a:gd name="T6" fmla="+- 0 162 162"/>
                  <a:gd name="T7" fmla="*/ 162 h 794"/>
                  <a:gd name="T8" fmla="+- 0 420 268"/>
                  <a:gd name="T9" fmla="*/ T8 w 10732"/>
                  <a:gd name="T10" fmla="+- 0 167 162"/>
                  <a:gd name="T11" fmla="*/ 167 h 794"/>
                  <a:gd name="T12" fmla="+- 0 313 268"/>
                  <a:gd name="T13" fmla="*/ T12 w 10732"/>
                  <a:gd name="T14" fmla="+- 0 207 162"/>
                  <a:gd name="T15" fmla="*/ 207 h 794"/>
                  <a:gd name="T16" fmla="+- 0 274 268"/>
                  <a:gd name="T17" fmla="*/ T16 w 10732"/>
                  <a:gd name="T18" fmla="+- 0 314 162"/>
                  <a:gd name="T19" fmla="*/ 314 h 794"/>
                  <a:gd name="T20" fmla="+- 0 268 268"/>
                  <a:gd name="T21" fmla="*/ T20 w 10732"/>
                  <a:gd name="T22" fmla="+- 0 522 162"/>
                  <a:gd name="T23" fmla="*/ 522 h 794"/>
                  <a:gd name="T24" fmla="+- 0 268 268"/>
                  <a:gd name="T25" fmla="*/ T24 w 10732"/>
                  <a:gd name="T26" fmla="+- 0 595 162"/>
                  <a:gd name="T27" fmla="*/ 595 h 794"/>
                  <a:gd name="T28" fmla="+- 0 274 268"/>
                  <a:gd name="T29" fmla="*/ T28 w 10732"/>
                  <a:gd name="T30" fmla="+- 0 803 162"/>
                  <a:gd name="T31" fmla="*/ 803 h 794"/>
                  <a:gd name="T32" fmla="+- 0 313 268"/>
                  <a:gd name="T33" fmla="*/ T32 w 10732"/>
                  <a:gd name="T34" fmla="+- 0 910 162"/>
                  <a:gd name="T35" fmla="*/ 910 h 794"/>
                  <a:gd name="T36" fmla="+- 0 420 268"/>
                  <a:gd name="T37" fmla="*/ T36 w 10732"/>
                  <a:gd name="T38" fmla="+- 0 950 162"/>
                  <a:gd name="T39" fmla="*/ 950 h 794"/>
                  <a:gd name="T40" fmla="+- 0 628 268"/>
                  <a:gd name="T41" fmla="*/ T40 w 10732"/>
                  <a:gd name="T42" fmla="+- 0 955 162"/>
                  <a:gd name="T43" fmla="*/ 955 h 794"/>
                  <a:gd name="T44" fmla="+- 0 10640 268"/>
                  <a:gd name="T45" fmla="*/ T44 w 10732"/>
                  <a:gd name="T46" fmla="+- 0 955 162"/>
                  <a:gd name="T47" fmla="*/ 955 h 794"/>
                  <a:gd name="T48" fmla="+- 0 10848 268"/>
                  <a:gd name="T49" fmla="*/ T48 w 10732"/>
                  <a:gd name="T50" fmla="+- 0 950 162"/>
                  <a:gd name="T51" fmla="*/ 950 h 794"/>
                  <a:gd name="T52" fmla="+- 0 10955 268"/>
                  <a:gd name="T53" fmla="*/ T52 w 10732"/>
                  <a:gd name="T54" fmla="+- 0 910 162"/>
                  <a:gd name="T55" fmla="*/ 910 h 794"/>
                  <a:gd name="T56" fmla="+- 0 10995 268"/>
                  <a:gd name="T57" fmla="*/ T56 w 10732"/>
                  <a:gd name="T58" fmla="+- 0 803 162"/>
                  <a:gd name="T59" fmla="*/ 803 h 794"/>
                  <a:gd name="T60" fmla="+- 0 11000 268"/>
                  <a:gd name="T61" fmla="*/ T60 w 10732"/>
                  <a:gd name="T62" fmla="+- 0 595 162"/>
                  <a:gd name="T63" fmla="*/ 595 h 794"/>
                  <a:gd name="T64" fmla="+- 0 11000 268"/>
                  <a:gd name="T65" fmla="*/ T64 w 10732"/>
                  <a:gd name="T66" fmla="+- 0 522 162"/>
                  <a:gd name="T67" fmla="*/ 522 h 794"/>
                  <a:gd name="T68" fmla="+- 0 10995 268"/>
                  <a:gd name="T69" fmla="*/ T68 w 10732"/>
                  <a:gd name="T70" fmla="+- 0 314 162"/>
                  <a:gd name="T71" fmla="*/ 314 h 794"/>
                  <a:gd name="T72" fmla="+- 0 10955 268"/>
                  <a:gd name="T73" fmla="*/ T72 w 10732"/>
                  <a:gd name="T74" fmla="+- 0 207 162"/>
                  <a:gd name="T75" fmla="*/ 207 h 794"/>
                  <a:gd name="T76" fmla="+- 0 10848 268"/>
                  <a:gd name="T77" fmla="*/ T76 w 10732"/>
                  <a:gd name="T78" fmla="+- 0 167 162"/>
                  <a:gd name="T79" fmla="*/ 167 h 794"/>
                  <a:gd name="T80" fmla="+- 0 10640 268"/>
                  <a:gd name="T81" fmla="*/ T80 w 10732"/>
                  <a:gd name="T82" fmla="+- 0 162 162"/>
                  <a:gd name="T83" fmla="*/ 162 h 79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Lst>
                <a:rect l="0" t="0" r="r" b="b"/>
                <a:pathLst>
                  <a:path w="10732" h="794">
                    <a:moveTo>
                      <a:pt x="10372" y="0"/>
                    </a:moveTo>
                    <a:lnTo>
                      <a:pt x="360" y="0"/>
                    </a:lnTo>
                    <a:lnTo>
                      <a:pt x="152" y="5"/>
                    </a:lnTo>
                    <a:lnTo>
                      <a:pt x="45" y="45"/>
                    </a:lnTo>
                    <a:lnTo>
                      <a:pt x="6" y="152"/>
                    </a:lnTo>
                    <a:lnTo>
                      <a:pt x="0" y="360"/>
                    </a:lnTo>
                    <a:lnTo>
                      <a:pt x="0" y="433"/>
                    </a:lnTo>
                    <a:lnTo>
                      <a:pt x="6" y="641"/>
                    </a:lnTo>
                    <a:lnTo>
                      <a:pt x="45" y="748"/>
                    </a:lnTo>
                    <a:lnTo>
                      <a:pt x="152" y="788"/>
                    </a:lnTo>
                    <a:lnTo>
                      <a:pt x="360" y="793"/>
                    </a:lnTo>
                    <a:lnTo>
                      <a:pt x="10372" y="793"/>
                    </a:lnTo>
                    <a:lnTo>
                      <a:pt x="10580" y="788"/>
                    </a:lnTo>
                    <a:lnTo>
                      <a:pt x="10687" y="748"/>
                    </a:lnTo>
                    <a:lnTo>
                      <a:pt x="10727" y="641"/>
                    </a:lnTo>
                    <a:lnTo>
                      <a:pt x="10732" y="433"/>
                    </a:lnTo>
                    <a:lnTo>
                      <a:pt x="10732" y="360"/>
                    </a:lnTo>
                    <a:lnTo>
                      <a:pt x="10727" y="152"/>
                    </a:lnTo>
                    <a:lnTo>
                      <a:pt x="10687" y="45"/>
                    </a:lnTo>
                    <a:lnTo>
                      <a:pt x="10580" y="5"/>
                    </a:lnTo>
                    <a:lnTo>
                      <a:pt x="10372" y="0"/>
                    </a:lnTo>
                    <a:close/>
                  </a:path>
                </a:pathLst>
              </a:custGeom>
              <a:solidFill>
                <a:srgbClr val="00B9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4" name="Freeform 19">
                <a:extLst>
                  <a:ext uri="{FF2B5EF4-FFF2-40B4-BE49-F238E27FC236}">
                    <a16:creationId xmlns:a16="http://schemas.microsoft.com/office/drawing/2014/main" id="{76046BE7-A935-4F68-88C5-4220871BA80E}"/>
                  </a:ext>
                </a:extLst>
              </p:cNvPr>
              <p:cNvSpPr>
                <a:spLocks/>
              </p:cNvSpPr>
              <p:nvPr/>
            </p:nvSpPr>
            <p:spPr bwMode="auto">
              <a:xfrm>
                <a:off x="22" y="144"/>
                <a:ext cx="806" cy="806"/>
              </a:xfrm>
              <a:custGeom>
                <a:avLst/>
                <a:gdLst>
                  <a:gd name="T0" fmla="+- 0 425 22"/>
                  <a:gd name="T1" fmla="*/ T0 w 806"/>
                  <a:gd name="T2" fmla="+- 0 144 144"/>
                  <a:gd name="T3" fmla="*/ 144 h 806"/>
                  <a:gd name="T4" fmla="+- 0 353 22"/>
                  <a:gd name="T5" fmla="*/ T4 w 806"/>
                  <a:gd name="T6" fmla="+- 0 151 144"/>
                  <a:gd name="T7" fmla="*/ 151 h 806"/>
                  <a:gd name="T8" fmla="+- 0 285 22"/>
                  <a:gd name="T9" fmla="*/ T8 w 806"/>
                  <a:gd name="T10" fmla="+- 0 169 144"/>
                  <a:gd name="T11" fmla="*/ 169 h 806"/>
                  <a:gd name="T12" fmla="+- 0 222 22"/>
                  <a:gd name="T13" fmla="*/ T12 w 806"/>
                  <a:gd name="T14" fmla="+- 0 199 144"/>
                  <a:gd name="T15" fmla="*/ 199 h 806"/>
                  <a:gd name="T16" fmla="+- 0 166 22"/>
                  <a:gd name="T17" fmla="*/ T16 w 806"/>
                  <a:gd name="T18" fmla="+- 0 239 144"/>
                  <a:gd name="T19" fmla="*/ 239 h 806"/>
                  <a:gd name="T20" fmla="+- 0 117 22"/>
                  <a:gd name="T21" fmla="*/ T20 w 806"/>
                  <a:gd name="T22" fmla="+- 0 288 144"/>
                  <a:gd name="T23" fmla="*/ 288 h 806"/>
                  <a:gd name="T24" fmla="+- 0 77 22"/>
                  <a:gd name="T25" fmla="*/ T24 w 806"/>
                  <a:gd name="T26" fmla="+- 0 344 144"/>
                  <a:gd name="T27" fmla="*/ 344 h 806"/>
                  <a:gd name="T28" fmla="+- 0 48 22"/>
                  <a:gd name="T29" fmla="*/ T28 w 806"/>
                  <a:gd name="T30" fmla="+- 0 406 144"/>
                  <a:gd name="T31" fmla="*/ 406 h 806"/>
                  <a:gd name="T32" fmla="+- 0 29 22"/>
                  <a:gd name="T33" fmla="*/ T32 w 806"/>
                  <a:gd name="T34" fmla="+- 0 475 144"/>
                  <a:gd name="T35" fmla="*/ 475 h 806"/>
                  <a:gd name="T36" fmla="+- 0 22 22"/>
                  <a:gd name="T37" fmla="*/ T36 w 806"/>
                  <a:gd name="T38" fmla="+- 0 547 144"/>
                  <a:gd name="T39" fmla="*/ 547 h 806"/>
                  <a:gd name="T40" fmla="+- 0 29 22"/>
                  <a:gd name="T41" fmla="*/ T40 w 806"/>
                  <a:gd name="T42" fmla="+- 0 619 144"/>
                  <a:gd name="T43" fmla="*/ 619 h 806"/>
                  <a:gd name="T44" fmla="+- 0 48 22"/>
                  <a:gd name="T45" fmla="*/ T44 w 806"/>
                  <a:gd name="T46" fmla="+- 0 688 144"/>
                  <a:gd name="T47" fmla="*/ 688 h 806"/>
                  <a:gd name="T48" fmla="+- 0 77 22"/>
                  <a:gd name="T49" fmla="*/ T48 w 806"/>
                  <a:gd name="T50" fmla="+- 0 750 144"/>
                  <a:gd name="T51" fmla="*/ 750 h 806"/>
                  <a:gd name="T52" fmla="+- 0 117 22"/>
                  <a:gd name="T53" fmla="*/ T52 w 806"/>
                  <a:gd name="T54" fmla="+- 0 806 144"/>
                  <a:gd name="T55" fmla="*/ 806 h 806"/>
                  <a:gd name="T56" fmla="+- 0 166 22"/>
                  <a:gd name="T57" fmla="*/ T56 w 806"/>
                  <a:gd name="T58" fmla="+- 0 855 144"/>
                  <a:gd name="T59" fmla="*/ 855 h 806"/>
                  <a:gd name="T60" fmla="+- 0 222 22"/>
                  <a:gd name="T61" fmla="*/ T60 w 806"/>
                  <a:gd name="T62" fmla="+- 0 895 144"/>
                  <a:gd name="T63" fmla="*/ 895 h 806"/>
                  <a:gd name="T64" fmla="+- 0 285 22"/>
                  <a:gd name="T65" fmla="*/ T64 w 806"/>
                  <a:gd name="T66" fmla="+- 0 925 144"/>
                  <a:gd name="T67" fmla="*/ 925 h 806"/>
                  <a:gd name="T68" fmla="+- 0 353 22"/>
                  <a:gd name="T69" fmla="*/ T68 w 806"/>
                  <a:gd name="T70" fmla="+- 0 943 144"/>
                  <a:gd name="T71" fmla="*/ 943 h 806"/>
                  <a:gd name="T72" fmla="+- 0 425 22"/>
                  <a:gd name="T73" fmla="*/ T72 w 806"/>
                  <a:gd name="T74" fmla="+- 0 950 144"/>
                  <a:gd name="T75" fmla="*/ 950 h 806"/>
                  <a:gd name="T76" fmla="+- 0 498 22"/>
                  <a:gd name="T77" fmla="*/ T76 w 806"/>
                  <a:gd name="T78" fmla="+- 0 943 144"/>
                  <a:gd name="T79" fmla="*/ 943 h 806"/>
                  <a:gd name="T80" fmla="+- 0 566 22"/>
                  <a:gd name="T81" fmla="*/ T80 w 806"/>
                  <a:gd name="T82" fmla="+- 0 925 144"/>
                  <a:gd name="T83" fmla="*/ 925 h 806"/>
                  <a:gd name="T84" fmla="+- 0 628 22"/>
                  <a:gd name="T85" fmla="*/ T84 w 806"/>
                  <a:gd name="T86" fmla="+- 0 895 144"/>
                  <a:gd name="T87" fmla="*/ 895 h 806"/>
                  <a:gd name="T88" fmla="+- 0 685 22"/>
                  <a:gd name="T89" fmla="*/ T88 w 806"/>
                  <a:gd name="T90" fmla="+- 0 855 144"/>
                  <a:gd name="T91" fmla="*/ 855 h 806"/>
                  <a:gd name="T92" fmla="+- 0 733 22"/>
                  <a:gd name="T93" fmla="*/ T92 w 806"/>
                  <a:gd name="T94" fmla="+- 0 806 144"/>
                  <a:gd name="T95" fmla="*/ 806 h 806"/>
                  <a:gd name="T96" fmla="+- 0 773 22"/>
                  <a:gd name="T97" fmla="*/ T96 w 806"/>
                  <a:gd name="T98" fmla="+- 0 750 144"/>
                  <a:gd name="T99" fmla="*/ 750 h 806"/>
                  <a:gd name="T100" fmla="+- 0 803 22"/>
                  <a:gd name="T101" fmla="*/ T100 w 806"/>
                  <a:gd name="T102" fmla="+- 0 688 144"/>
                  <a:gd name="T103" fmla="*/ 688 h 806"/>
                  <a:gd name="T104" fmla="+- 0 821 22"/>
                  <a:gd name="T105" fmla="*/ T104 w 806"/>
                  <a:gd name="T106" fmla="+- 0 619 144"/>
                  <a:gd name="T107" fmla="*/ 619 h 806"/>
                  <a:gd name="T108" fmla="+- 0 828 22"/>
                  <a:gd name="T109" fmla="*/ T108 w 806"/>
                  <a:gd name="T110" fmla="+- 0 547 144"/>
                  <a:gd name="T111" fmla="*/ 547 h 806"/>
                  <a:gd name="T112" fmla="+- 0 821 22"/>
                  <a:gd name="T113" fmla="*/ T112 w 806"/>
                  <a:gd name="T114" fmla="+- 0 475 144"/>
                  <a:gd name="T115" fmla="*/ 475 h 806"/>
                  <a:gd name="T116" fmla="+- 0 803 22"/>
                  <a:gd name="T117" fmla="*/ T116 w 806"/>
                  <a:gd name="T118" fmla="+- 0 406 144"/>
                  <a:gd name="T119" fmla="*/ 406 h 806"/>
                  <a:gd name="T120" fmla="+- 0 773 22"/>
                  <a:gd name="T121" fmla="*/ T120 w 806"/>
                  <a:gd name="T122" fmla="+- 0 344 144"/>
                  <a:gd name="T123" fmla="*/ 344 h 806"/>
                  <a:gd name="T124" fmla="+- 0 733 22"/>
                  <a:gd name="T125" fmla="*/ T124 w 806"/>
                  <a:gd name="T126" fmla="+- 0 288 144"/>
                  <a:gd name="T127" fmla="*/ 288 h 806"/>
                  <a:gd name="T128" fmla="+- 0 685 22"/>
                  <a:gd name="T129" fmla="*/ T128 w 806"/>
                  <a:gd name="T130" fmla="+- 0 239 144"/>
                  <a:gd name="T131" fmla="*/ 239 h 806"/>
                  <a:gd name="T132" fmla="+- 0 628 22"/>
                  <a:gd name="T133" fmla="*/ T132 w 806"/>
                  <a:gd name="T134" fmla="+- 0 199 144"/>
                  <a:gd name="T135" fmla="*/ 199 h 806"/>
                  <a:gd name="T136" fmla="+- 0 566 22"/>
                  <a:gd name="T137" fmla="*/ T136 w 806"/>
                  <a:gd name="T138" fmla="+- 0 169 144"/>
                  <a:gd name="T139" fmla="*/ 169 h 806"/>
                  <a:gd name="T140" fmla="+- 0 498 22"/>
                  <a:gd name="T141" fmla="*/ T140 w 806"/>
                  <a:gd name="T142" fmla="+- 0 151 144"/>
                  <a:gd name="T143" fmla="*/ 151 h 806"/>
                  <a:gd name="T144" fmla="+- 0 425 22"/>
                  <a:gd name="T145" fmla="*/ T144 w 806"/>
                  <a:gd name="T146" fmla="+- 0 144 144"/>
                  <a:gd name="T147" fmla="*/ 144 h 80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Lst>
                <a:rect l="0" t="0" r="r" b="b"/>
                <a:pathLst>
                  <a:path w="806" h="806">
                    <a:moveTo>
                      <a:pt x="403" y="0"/>
                    </a:moveTo>
                    <a:lnTo>
                      <a:pt x="331" y="7"/>
                    </a:lnTo>
                    <a:lnTo>
                      <a:pt x="263" y="25"/>
                    </a:lnTo>
                    <a:lnTo>
                      <a:pt x="200" y="55"/>
                    </a:lnTo>
                    <a:lnTo>
                      <a:pt x="144" y="95"/>
                    </a:lnTo>
                    <a:lnTo>
                      <a:pt x="95" y="144"/>
                    </a:lnTo>
                    <a:lnTo>
                      <a:pt x="55" y="200"/>
                    </a:lnTo>
                    <a:lnTo>
                      <a:pt x="26" y="262"/>
                    </a:lnTo>
                    <a:lnTo>
                      <a:pt x="7" y="331"/>
                    </a:lnTo>
                    <a:lnTo>
                      <a:pt x="0" y="403"/>
                    </a:lnTo>
                    <a:lnTo>
                      <a:pt x="7" y="475"/>
                    </a:lnTo>
                    <a:lnTo>
                      <a:pt x="26" y="544"/>
                    </a:lnTo>
                    <a:lnTo>
                      <a:pt x="55" y="606"/>
                    </a:lnTo>
                    <a:lnTo>
                      <a:pt x="95" y="662"/>
                    </a:lnTo>
                    <a:lnTo>
                      <a:pt x="144" y="711"/>
                    </a:lnTo>
                    <a:lnTo>
                      <a:pt x="200" y="751"/>
                    </a:lnTo>
                    <a:lnTo>
                      <a:pt x="263" y="781"/>
                    </a:lnTo>
                    <a:lnTo>
                      <a:pt x="331" y="799"/>
                    </a:lnTo>
                    <a:lnTo>
                      <a:pt x="403" y="806"/>
                    </a:lnTo>
                    <a:lnTo>
                      <a:pt x="476" y="799"/>
                    </a:lnTo>
                    <a:lnTo>
                      <a:pt x="544" y="781"/>
                    </a:lnTo>
                    <a:lnTo>
                      <a:pt x="606" y="751"/>
                    </a:lnTo>
                    <a:lnTo>
                      <a:pt x="663" y="711"/>
                    </a:lnTo>
                    <a:lnTo>
                      <a:pt x="711" y="662"/>
                    </a:lnTo>
                    <a:lnTo>
                      <a:pt x="751" y="606"/>
                    </a:lnTo>
                    <a:lnTo>
                      <a:pt x="781" y="544"/>
                    </a:lnTo>
                    <a:lnTo>
                      <a:pt x="799" y="475"/>
                    </a:lnTo>
                    <a:lnTo>
                      <a:pt x="806" y="403"/>
                    </a:lnTo>
                    <a:lnTo>
                      <a:pt x="799" y="331"/>
                    </a:lnTo>
                    <a:lnTo>
                      <a:pt x="781" y="262"/>
                    </a:lnTo>
                    <a:lnTo>
                      <a:pt x="751" y="200"/>
                    </a:lnTo>
                    <a:lnTo>
                      <a:pt x="711" y="144"/>
                    </a:lnTo>
                    <a:lnTo>
                      <a:pt x="663" y="95"/>
                    </a:lnTo>
                    <a:lnTo>
                      <a:pt x="606" y="55"/>
                    </a:lnTo>
                    <a:lnTo>
                      <a:pt x="544" y="25"/>
                    </a:lnTo>
                    <a:lnTo>
                      <a:pt x="476" y="7"/>
                    </a:lnTo>
                    <a:lnTo>
                      <a:pt x="403" y="0"/>
                    </a:lnTo>
                    <a:close/>
                  </a:path>
                </a:pathLst>
              </a:custGeom>
              <a:solidFill>
                <a:srgbClr val="00B9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7" name="Freeform 18">
                <a:extLst>
                  <a:ext uri="{FF2B5EF4-FFF2-40B4-BE49-F238E27FC236}">
                    <a16:creationId xmlns:a16="http://schemas.microsoft.com/office/drawing/2014/main" id="{C5692B2C-397F-48C8-B4D1-01DD78C41C34}"/>
                  </a:ext>
                </a:extLst>
              </p:cNvPr>
              <p:cNvSpPr>
                <a:spLocks/>
              </p:cNvSpPr>
              <p:nvPr/>
            </p:nvSpPr>
            <p:spPr bwMode="auto">
              <a:xfrm>
                <a:off x="22" y="144"/>
                <a:ext cx="806" cy="806"/>
              </a:xfrm>
              <a:custGeom>
                <a:avLst/>
                <a:gdLst>
                  <a:gd name="T0" fmla="+- 0 828 22"/>
                  <a:gd name="T1" fmla="*/ T0 w 806"/>
                  <a:gd name="T2" fmla="+- 0 547 144"/>
                  <a:gd name="T3" fmla="*/ 547 h 806"/>
                  <a:gd name="T4" fmla="+- 0 821 22"/>
                  <a:gd name="T5" fmla="*/ T4 w 806"/>
                  <a:gd name="T6" fmla="+- 0 619 144"/>
                  <a:gd name="T7" fmla="*/ 619 h 806"/>
                  <a:gd name="T8" fmla="+- 0 803 22"/>
                  <a:gd name="T9" fmla="*/ T8 w 806"/>
                  <a:gd name="T10" fmla="+- 0 688 144"/>
                  <a:gd name="T11" fmla="*/ 688 h 806"/>
                  <a:gd name="T12" fmla="+- 0 773 22"/>
                  <a:gd name="T13" fmla="*/ T12 w 806"/>
                  <a:gd name="T14" fmla="+- 0 750 144"/>
                  <a:gd name="T15" fmla="*/ 750 h 806"/>
                  <a:gd name="T16" fmla="+- 0 733 22"/>
                  <a:gd name="T17" fmla="*/ T16 w 806"/>
                  <a:gd name="T18" fmla="+- 0 806 144"/>
                  <a:gd name="T19" fmla="*/ 806 h 806"/>
                  <a:gd name="T20" fmla="+- 0 685 22"/>
                  <a:gd name="T21" fmla="*/ T20 w 806"/>
                  <a:gd name="T22" fmla="+- 0 855 144"/>
                  <a:gd name="T23" fmla="*/ 855 h 806"/>
                  <a:gd name="T24" fmla="+- 0 628 22"/>
                  <a:gd name="T25" fmla="*/ T24 w 806"/>
                  <a:gd name="T26" fmla="+- 0 895 144"/>
                  <a:gd name="T27" fmla="*/ 895 h 806"/>
                  <a:gd name="T28" fmla="+- 0 566 22"/>
                  <a:gd name="T29" fmla="*/ T28 w 806"/>
                  <a:gd name="T30" fmla="+- 0 925 144"/>
                  <a:gd name="T31" fmla="*/ 925 h 806"/>
                  <a:gd name="T32" fmla="+- 0 498 22"/>
                  <a:gd name="T33" fmla="*/ T32 w 806"/>
                  <a:gd name="T34" fmla="+- 0 943 144"/>
                  <a:gd name="T35" fmla="*/ 943 h 806"/>
                  <a:gd name="T36" fmla="+- 0 425 22"/>
                  <a:gd name="T37" fmla="*/ T36 w 806"/>
                  <a:gd name="T38" fmla="+- 0 950 144"/>
                  <a:gd name="T39" fmla="*/ 950 h 806"/>
                  <a:gd name="T40" fmla="+- 0 353 22"/>
                  <a:gd name="T41" fmla="*/ T40 w 806"/>
                  <a:gd name="T42" fmla="+- 0 943 144"/>
                  <a:gd name="T43" fmla="*/ 943 h 806"/>
                  <a:gd name="T44" fmla="+- 0 285 22"/>
                  <a:gd name="T45" fmla="*/ T44 w 806"/>
                  <a:gd name="T46" fmla="+- 0 925 144"/>
                  <a:gd name="T47" fmla="*/ 925 h 806"/>
                  <a:gd name="T48" fmla="+- 0 222 22"/>
                  <a:gd name="T49" fmla="*/ T48 w 806"/>
                  <a:gd name="T50" fmla="+- 0 895 144"/>
                  <a:gd name="T51" fmla="*/ 895 h 806"/>
                  <a:gd name="T52" fmla="+- 0 166 22"/>
                  <a:gd name="T53" fmla="*/ T52 w 806"/>
                  <a:gd name="T54" fmla="+- 0 855 144"/>
                  <a:gd name="T55" fmla="*/ 855 h 806"/>
                  <a:gd name="T56" fmla="+- 0 117 22"/>
                  <a:gd name="T57" fmla="*/ T56 w 806"/>
                  <a:gd name="T58" fmla="+- 0 806 144"/>
                  <a:gd name="T59" fmla="*/ 806 h 806"/>
                  <a:gd name="T60" fmla="+- 0 77 22"/>
                  <a:gd name="T61" fmla="*/ T60 w 806"/>
                  <a:gd name="T62" fmla="+- 0 750 144"/>
                  <a:gd name="T63" fmla="*/ 750 h 806"/>
                  <a:gd name="T64" fmla="+- 0 48 22"/>
                  <a:gd name="T65" fmla="*/ T64 w 806"/>
                  <a:gd name="T66" fmla="+- 0 688 144"/>
                  <a:gd name="T67" fmla="*/ 688 h 806"/>
                  <a:gd name="T68" fmla="+- 0 29 22"/>
                  <a:gd name="T69" fmla="*/ T68 w 806"/>
                  <a:gd name="T70" fmla="+- 0 619 144"/>
                  <a:gd name="T71" fmla="*/ 619 h 806"/>
                  <a:gd name="T72" fmla="+- 0 22 22"/>
                  <a:gd name="T73" fmla="*/ T72 w 806"/>
                  <a:gd name="T74" fmla="+- 0 547 144"/>
                  <a:gd name="T75" fmla="*/ 547 h 806"/>
                  <a:gd name="T76" fmla="+- 0 29 22"/>
                  <a:gd name="T77" fmla="*/ T76 w 806"/>
                  <a:gd name="T78" fmla="+- 0 475 144"/>
                  <a:gd name="T79" fmla="*/ 475 h 806"/>
                  <a:gd name="T80" fmla="+- 0 48 22"/>
                  <a:gd name="T81" fmla="*/ T80 w 806"/>
                  <a:gd name="T82" fmla="+- 0 406 144"/>
                  <a:gd name="T83" fmla="*/ 406 h 806"/>
                  <a:gd name="T84" fmla="+- 0 77 22"/>
                  <a:gd name="T85" fmla="*/ T84 w 806"/>
                  <a:gd name="T86" fmla="+- 0 344 144"/>
                  <a:gd name="T87" fmla="*/ 344 h 806"/>
                  <a:gd name="T88" fmla="+- 0 117 22"/>
                  <a:gd name="T89" fmla="*/ T88 w 806"/>
                  <a:gd name="T90" fmla="+- 0 288 144"/>
                  <a:gd name="T91" fmla="*/ 288 h 806"/>
                  <a:gd name="T92" fmla="+- 0 166 22"/>
                  <a:gd name="T93" fmla="*/ T92 w 806"/>
                  <a:gd name="T94" fmla="+- 0 239 144"/>
                  <a:gd name="T95" fmla="*/ 239 h 806"/>
                  <a:gd name="T96" fmla="+- 0 222 22"/>
                  <a:gd name="T97" fmla="*/ T96 w 806"/>
                  <a:gd name="T98" fmla="+- 0 199 144"/>
                  <a:gd name="T99" fmla="*/ 199 h 806"/>
                  <a:gd name="T100" fmla="+- 0 285 22"/>
                  <a:gd name="T101" fmla="*/ T100 w 806"/>
                  <a:gd name="T102" fmla="+- 0 169 144"/>
                  <a:gd name="T103" fmla="*/ 169 h 806"/>
                  <a:gd name="T104" fmla="+- 0 353 22"/>
                  <a:gd name="T105" fmla="*/ T104 w 806"/>
                  <a:gd name="T106" fmla="+- 0 151 144"/>
                  <a:gd name="T107" fmla="*/ 151 h 806"/>
                  <a:gd name="T108" fmla="+- 0 425 22"/>
                  <a:gd name="T109" fmla="*/ T108 w 806"/>
                  <a:gd name="T110" fmla="+- 0 144 144"/>
                  <a:gd name="T111" fmla="*/ 144 h 806"/>
                  <a:gd name="T112" fmla="+- 0 498 22"/>
                  <a:gd name="T113" fmla="*/ T112 w 806"/>
                  <a:gd name="T114" fmla="+- 0 151 144"/>
                  <a:gd name="T115" fmla="*/ 151 h 806"/>
                  <a:gd name="T116" fmla="+- 0 566 22"/>
                  <a:gd name="T117" fmla="*/ T116 w 806"/>
                  <a:gd name="T118" fmla="+- 0 169 144"/>
                  <a:gd name="T119" fmla="*/ 169 h 806"/>
                  <a:gd name="T120" fmla="+- 0 628 22"/>
                  <a:gd name="T121" fmla="*/ T120 w 806"/>
                  <a:gd name="T122" fmla="+- 0 199 144"/>
                  <a:gd name="T123" fmla="*/ 199 h 806"/>
                  <a:gd name="T124" fmla="+- 0 685 22"/>
                  <a:gd name="T125" fmla="*/ T124 w 806"/>
                  <a:gd name="T126" fmla="+- 0 239 144"/>
                  <a:gd name="T127" fmla="*/ 239 h 806"/>
                  <a:gd name="T128" fmla="+- 0 733 22"/>
                  <a:gd name="T129" fmla="*/ T128 w 806"/>
                  <a:gd name="T130" fmla="+- 0 288 144"/>
                  <a:gd name="T131" fmla="*/ 288 h 806"/>
                  <a:gd name="T132" fmla="+- 0 773 22"/>
                  <a:gd name="T133" fmla="*/ T132 w 806"/>
                  <a:gd name="T134" fmla="+- 0 344 144"/>
                  <a:gd name="T135" fmla="*/ 344 h 806"/>
                  <a:gd name="T136" fmla="+- 0 803 22"/>
                  <a:gd name="T137" fmla="*/ T136 w 806"/>
                  <a:gd name="T138" fmla="+- 0 406 144"/>
                  <a:gd name="T139" fmla="*/ 406 h 806"/>
                  <a:gd name="T140" fmla="+- 0 821 22"/>
                  <a:gd name="T141" fmla="*/ T140 w 806"/>
                  <a:gd name="T142" fmla="+- 0 475 144"/>
                  <a:gd name="T143" fmla="*/ 475 h 806"/>
                  <a:gd name="T144" fmla="+- 0 828 22"/>
                  <a:gd name="T145" fmla="*/ T144 w 806"/>
                  <a:gd name="T146" fmla="+- 0 547 144"/>
                  <a:gd name="T147" fmla="*/ 547 h 80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Lst>
                <a:rect l="0" t="0" r="r" b="b"/>
                <a:pathLst>
                  <a:path w="806" h="806">
                    <a:moveTo>
                      <a:pt x="806" y="403"/>
                    </a:moveTo>
                    <a:lnTo>
                      <a:pt x="799" y="475"/>
                    </a:lnTo>
                    <a:lnTo>
                      <a:pt x="781" y="544"/>
                    </a:lnTo>
                    <a:lnTo>
                      <a:pt x="751" y="606"/>
                    </a:lnTo>
                    <a:lnTo>
                      <a:pt x="711" y="662"/>
                    </a:lnTo>
                    <a:lnTo>
                      <a:pt x="663" y="711"/>
                    </a:lnTo>
                    <a:lnTo>
                      <a:pt x="606" y="751"/>
                    </a:lnTo>
                    <a:lnTo>
                      <a:pt x="544" y="781"/>
                    </a:lnTo>
                    <a:lnTo>
                      <a:pt x="476" y="799"/>
                    </a:lnTo>
                    <a:lnTo>
                      <a:pt x="403" y="806"/>
                    </a:lnTo>
                    <a:lnTo>
                      <a:pt x="331" y="799"/>
                    </a:lnTo>
                    <a:lnTo>
                      <a:pt x="263" y="781"/>
                    </a:lnTo>
                    <a:lnTo>
                      <a:pt x="200" y="751"/>
                    </a:lnTo>
                    <a:lnTo>
                      <a:pt x="144" y="711"/>
                    </a:lnTo>
                    <a:lnTo>
                      <a:pt x="95" y="662"/>
                    </a:lnTo>
                    <a:lnTo>
                      <a:pt x="55" y="606"/>
                    </a:lnTo>
                    <a:lnTo>
                      <a:pt x="26" y="544"/>
                    </a:lnTo>
                    <a:lnTo>
                      <a:pt x="7" y="475"/>
                    </a:lnTo>
                    <a:lnTo>
                      <a:pt x="0" y="403"/>
                    </a:lnTo>
                    <a:lnTo>
                      <a:pt x="7" y="331"/>
                    </a:lnTo>
                    <a:lnTo>
                      <a:pt x="26" y="262"/>
                    </a:lnTo>
                    <a:lnTo>
                      <a:pt x="55" y="200"/>
                    </a:lnTo>
                    <a:lnTo>
                      <a:pt x="95" y="144"/>
                    </a:lnTo>
                    <a:lnTo>
                      <a:pt x="144" y="95"/>
                    </a:lnTo>
                    <a:lnTo>
                      <a:pt x="200" y="55"/>
                    </a:lnTo>
                    <a:lnTo>
                      <a:pt x="263" y="25"/>
                    </a:lnTo>
                    <a:lnTo>
                      <a:pt x="331" y="7"/>
                    </a:lnTo>
                    <a:lnTo>
                      <a:pt x="403" y="0"/>
                    </a:lnTo>
                    <a:lnTo>
                      <a:pt x="476" y="7"/>
                    </a:lnTo>
                    <a:lnTo>
                      <a:pt x="544" y="25"/>
                    </a:lnTo>
                    <a:lnTo>
                      <a:pt x="606" y="55"/>
                    </a:lnTo>
                    <a:lnTo>
                      <a:pt x="663" y="95"/>
                    </a:lnTo>
                    <a:lnTo>
                      <a:pt x="711" y="144"/>
                    </a:lnTo>
                    <a:lnTo>
                      <a:pt x="751" y="200"/>
                    </a:lnTo>
                    <a:lnTo>
                      <a:pt x="781" y="262"/>
                    </a:lnTo>
                    <a:lnTo>
                      <a:pt x="799" y="331"/>
                    </a:lnTo>
                    <a:lnTo>
                      <a:pt x="806" y="403"/>
                    </a:lnTo>
                    <a:close/>
                  </a:path>
                </a:pathLst>
              </a:custGeom>
              <a:noFill/>
              <a:ln w="28499">
                <a:solidFill>
                  <a:srgbClr val="FFFFFF"/>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7" name="Line 16">
                <a:extLst>
                  <a:ext uri="{FF2B5EF4-FFF2-40B4-BE49-F238E27FC236}">
                    <a16:creationId xmlns:a16="http://schemas.microsoft.com/office/drawing/2014/main" id="{BAFD4490-DE96-42CE-8365-257EA7616B7C}"/>
                  </a:ext>
                </a:extLst>
              </p:cNvPr>
              <p:cNvSpPr>
                <a:spLocks noChangeShapeType="1"/>
              </p:cNvSpPr>
              <p:nvPr/>
            </p:nvSpPr>
            <p:spPr bwMode="auto">
              <a:xfrm>
                <a:off x="10727" y="788"/>
                <a:ext cx="0" cy="0"/>
              </a:xfrm>
              <a:prstGeom prst="line">
                <a:avLst/>
              </a:prstGeom>
              <a:noFill/>
              <a:ln w="1981">
                <a:solidFill>
                  <a:srgbClr val="575755"/>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8" name="Line 15">
                <a:extLst>
                  <a:ext uri="{FF2B5EF4-FFF2-40B4-BE49-F238E27FC236}">
                    <a16:creationId xmlns:a16="http://schemas.microsoft.com/office/drawing/2014/main" id="{F1799FC1-A2B5-45BC-9A47-3964E26DAFB5}"/>
                  </a:ext>
                </a:extLst>
              </p:cNvPr>
              <p:cNvSpPr>
                <a:spLocks noChangeShapeType="1"/>
              </p:cNvSpPr>
              <p:nvPr/>
            </p:nvSpPr>
            <p:spPr bwMode="auto">
              <a:xfrm>
                <a:off x="10333" y="560"/>
                <a:ext cx="0" cy="432"/>
              </a:xfrm>
              <a:prstGeom prst="line">
                <a:avLst/>
              </a:prstGeom>
              <a:noFill/>
              <a:ln w="1981">
                <a:solidFill>
                  <a:srgbClr val="575755"/>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9" name="Line 14">
                <a:extLst>
                  <a:ext uri="{FF2B5EF4-FFF2-40B4-BE49-F238E27FC236}">
                    <a16:creationId xmlns:a16="http://schemas.microsoft.com/office/drawing/2014/main" id="{7B2FEA49-5E98-4076-888A-A64C85BD7D91}"/>
                  </a:ext>
                </a:extLst>
              </p:cNvPr>
              <p:cNvSpPr>
                <a:spLocks noChangeShapeType="1"/>
              </p:cNvSpPr>
              <p:nvPr/>
            </p:nvSpPr>
            <p:spPr bwMode="auto">
              <a:xfrm>
                <a:off x="10540" y="992"/>
                <a:ext cx="0" cy="0"/>
              </a:xfrm>
              <a:prstGeom prst="line">
                <a:avLst/>
              </a:prstGeom>
              <a:noFill/>
              <a:ln w="1981">
                <a:solidFill>
                  <a:srgbClr val="575755"/>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0" name="Line 13">
                <a:extLst>
                  <a:ext uri="{FF2B5EF4-FFF2-40B4-BE49-F238E27FC236}">
                    <a16:creationId xmlns:a16="http://schemas.microsoft.com/office/drawing/2014/main" id="{3E39B60F-8FA8-48EE-ACBB-2BDE93B3153C}"/>
                  </a:ext>
                </a:extLst>
              </p:cNvPr>
              <p:cNvSpPr>
                <a:spLocks noChangeShapeType="1"/>
              </p:cNvSpPr>
              <p:nvPr/>
            </p:nvSpPr>
            <p:spPr bwMode="auto">
              <a:xfrm>
                <a:off x="9924" y="827"/>
                <a:ext cx="880" cy="0"/>
              </a:xfrm>
              <a:prstGeom prst="line">
                <a:avLst/>
              </a:prstGeom>
              <a:noFill/>
              <a:ln w="1981">
                <a:solidFill>
                  <a:srgbClr val="575755"/>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1" name="Freeform 12">
                <a:extLst>
                  <a:ext uri="{FF2B5EF4-FFF2-40B4-BE49-F238E27FC236}">
                    <a16:creationId xmlns:a16="http://schemas.microsoft.com/office/drawing/2014/main" id="{7A2BF69D-34C4-48C4-8912-00BA95838723}"/>
                  </a:ext>
                </a:extLst>
              </p:cNvPr>
              <p:cNvSpPr>
                <a:spLocks/>
              </p:cNvSpPr>
              <p:nvPr/>
            </p:nvSpPr>
            <p:spPr bwMode="auto">
              <a:xfrm>
                <a:off x="9844" y="116"/>
                <a:ext cx="935" cy="935"/>
              </a:xfrm>
              <a:custGeom>
                <a:avLst/>
                <a:gdLst>
                  <a:gd name="T0" fmla="+- 0 10775 9845"/>
                  <a:gd name="T1" fmla="*/ T0 w 935"/>
                  <a:gd name="T2" fmla="+- 0 646 116"/>
                  <a:gd name="T3" fmla="*/ 646 h 935"/>
                  <a:gd name="T4" fmla="+- 0 10759 9845"/>
                  <a:gd name="T5" fmla="*/ T4 w 935"/>
                  <a:gd name="T6" fmla="+- 0 720 116"/>
                  <a:gd name="T7" fmla="*/ 720 h 935"/>
                  <a:gd name="T8" fmla="+- 0 10732 9845"/>
                  <a:gd name="T9" fmla="*/ T8 w 935"/>
                  <a:gd name="T10" fmla="+- 0 789 116"/>
                  <a:gd name="T11" fmla="*/ 789 h 935"/>
                  <a:gd name="T12" fmla="+- 0 10695 9845"/>
                  <a:gd name="T13" fmla="*/ T12 w 935"/>
                  <a:gd name="T14" fmla="+- 0 852 116"/>
                  <a:gd name="T15" fmla="*/ 852 h 935"/>
                  <a:gd name="T16" fmla="+- 0 10649 9845"/>
                  <a:gd name="T17" fmla="*/ T16 w 935"/>
                  <a:gd name="T18" fmla="+- 0 907 116"/>
                  <a:gd name="T19" fmla="*/ 907 h 935"/>
                  <a:gd name="T20" fmla="+- 0 10595 9845"/>
                  <a:gd name="T21" fmla="*/ T20 w 935"/>
                  <a:gd name="T22" fmla="+- 0 955 116"/>
                  <a:gd name="T23" fmla="*/ 955 h 935"/>
                  <a:gd name="T24" fmla="+- 0 10535 9845"/>
                  <a:gd name="T25" fmla="*/ T24 w 935"/>
                  <a:gd name="T26" fmla="+- 0 994 116"/>
                  <a:gd name="T27" fmla="*/ 994 h 935"/>
                  <a:gd name="T28" fmla="+- 0 10470 9845"/>
                  <a:gd name="T29" fmla="*/ T28 w 935"/>
                  <a:gd name="T30" fmla="+- 0 1024 116"/>
                  <a:gd name="T31" fmla="*/ 1024 h 935"/>
                  <a:gd name="T32" fmla="+- 0 10399 9845"/>
                  <a:gd name="T33" fmla="*/ T32 w 935"/>
                  <a:gd name="T34" fmla="+- 0 1043 116"/>
                  <a:gd name="T35" fmla="*/ 1043 h 935"/>
                  <a:gd name="T36" fmla="+- 0 10326 9845"/>
                  <a:gd name="T37" fmla="*/ T36 w 935"/>
                  <a:gd name="T38" fmla="+- 0 1051 116"/>
                  <a:gd name="T39" fmla="*/ 1051 h 935"/>
                  <a:gd name="T40" fmla="+- 0 10250 9845"/>
                  <a:gd name="T41" fmla="*/ T40 w 935"/>
                  <a:gd name="T42" fmla="+- 0 1047 116"/>
                  <a:gd name="T43" fmla="*/ 1047 h 935"/>
                  <a:gd name="T44" fmla="+- 0 10175 9845"/>
                  <a:gd name="T45" fmla="*/ T44 w 935"/>
                  <a:gd name="T46" fmla="+- 0 1030 116"/>
                  <a:gd name="T47" fmla="*/ 1030 h 935"/>
                  <a:gd name="T48" fmla="+- 0 10106 9845"/>
                  <a:gd name="T49" fmla="*/ T48 w 935"/>
                  <a:gd name="T50" fmla="+- 0 1003 116"/>
                  <a:gd name="T51" fmla="*/ 1003 h 935"/>
                  <a:gd name="T52" fmla="+- 0 10044 9845"/>
                  <a:gd name="T53" fmla="*/ T52 w 935"/>
                  <a:gd name="T54" fmla="+- 0 966 116"/>
                  <a:gd name="T55" fmla="*/ 966 h 935"/>
                  <a:gd name="T56" fmla="+- 0 9988 9845"/>
                  <a:gd name="T57" fmla="*/ T56 w 935"/>
                  <a:gd name="T58" fmla="+- 0 920 116"/>
                  <a:gd name="T59" fmla="*/ 920 h 935"/>
                  <a:gd name="T60" fmla="+- 0 9940 9845"/>
                  <a:gd name="T61" fmla="*/ T60 w 935"/>
                  <a:gd name="T62" fmla="+- 0 867 116"/>
                  <a:gd name="T63" fmla="*/ 867 h 935"/>
                  <a:gd name="T64" fmla="+- 0 9901 9845"/>
                  <a:gd name="T65" fmla="*/ T64 w 935"/>
                  <a:gd name="T66" fmla="+- 0 807 116"/>
                  <a:gd name="T67" fmla="*/ 807 h 935"/>
                  <a:gd name="T68" fmla="+- 0 9872 9845"/>
                  <a:gd name="T69" fmla="*/ T68 w 935"/>
                  <a:gd name="T70" fmla="+- 0 741 116"/>
                  <a:gd name="T71" fmla="*/ 741 h 935"/>
                  <a:gd name="T72" fmla="+- 0 9853 9845"/>
                  <a:gd name="T73" fmla="*/ T72 w 935"/>
                  <a:gd name="T74" fmla="+- 0 671 116"/>
                  <a:gd name="T75" fmla="*/ 671 h 935"/>
                  <a:gd name="T76" fmla="+- 0 9845 9845"/>
                  <a:gd name="T77" fmla="*/ T76 w 935"/>
                  <a:gd name="T78" fmla="+- 0 597 116"/>
                  <a:gd name="T79" fmla="*/ 597 h 935"/>
                  <a:gd name="T80" fmla="+- 0 9849 9845"/>
                  <a:gd name="T81" fmla="*/ T80 w 935"/>
                  <a:gd name="T82" fmla="+- 0 521 116"/>
                  <a:gd name="T83" fmla="*/ 521 h 935"/>
                  <a:gd name="T84" fmla="+- 0 9865 9845"/>
                  <a:gd name="T85" fmla="*/ T84 w 935"/>
                  <a:gd name="T86" fmla="+- 0 447 116"/>
                  <a:gd name="T87" fmla="*/ 447 h 935"/>
                  <a:gd name="T88" fmla="+- 0 9892 9845"/>
                  <a:gd name="T89" fmla="*/ T88 w 935"/>
                  <a:gd name="T90" fmla="+- 0 378 116"/>
                  <a:gd name="T91" fmla="*/ 378 h 935"/>
                  <a:gd name="T92" fmla="+- 0 9929 9845"/>
                  <a:gd name="T93" fmla="*/ T92 w 935"/>
                  <a:gd name="T94" fmla="+- 0 315 116"/>
                  <a:gd name="T95" fmla="*/ 315 h 935"/>
                  <a:gd name="T96" fmla="+- 0 9975 9845"/>
                  <a:gd name="T97" fmla="*/ T96 w 935"/>
                  <a:gd name="T98" fmla="+- 0 259 116"/>
                  <a:gd name="T99" fmla="*/ 259 h 935"/>
                  <a:gd name="T100" fmla="+- 0 10029 9845"/>
                  <a:gd name="T101" fmla="*/ T100 w 935"/>
                  <a:gd name="T102" fmla="+- 0 212 116"/>
                  <a:gd name="T103" fmla="*/ 212 h 935"/>
                  <a:gd name="T104" fmla="+- 0 10089 9845"/>
                  <a:gd name="T105" fmla="*/ T104 w 935"/>
                  <a:gd name="T106" fmla="+- 0 173 116"/>
                  <a:gd name="T107" fmla="*/ 173 h 935"/>
                  <a:gd name="T108" fmla="+- 0 10155 9845"/>
                  <a:gd name="T109" fmla="*/ T108 w 935"/>
                  <a:gd name="T110" fmla="+- 0 143 116"/>
                  <a:gd name="T111" fmla="*/ 143 h 935"/>
                  <a:gd name="T112" fmla="+- 0 10225 9845"/>
                  <a:gd name="T113" fmla="*/ T112 w 935"/>
                  <a:gd name="T114" fmla="+- 0 124 116"/>
                  <a:gd name="T115" fmla="*/ 124 h 935"/>
                  <a:gd name="T116" fmla="+- 0 10299 9845"/>
                  <a:gd name="T117" fmla="*/ T116 w 935"/>
                  <a:gd name="T118" fmla="+- 0 116 116"/>
                  <a:gd name="T119" fmla="*/ 116 h 935"/>
                  <a:gd name="T120" fmla="+- 0 10375 9845"/>
                  <a:gd name="T121" fmla="*/ T120 w 935"/>
                  <a:gd name="T122" fmla="+- 0 120 116"/>
                  <a:gd name="T123" fmla="*/ 120 h 935"/>
                  <a:gd name="T124" fmla="+- 0 10449 9845"/>
                  <a:gd name="T125" fmla="*/ T124 w 935"/>
                  <a:gd name="T126" fmla="+- 0 136 116"/>
                  <a:gd name="T127" fmla="*/ 136 h 935"/>
                  <a:gd name="T128" fmla="+- 0 10518 9845"/>
                  <a:gd name="T129" fmla="*/ T128 w 935"/>
                  <a:gd name="T130" fmla="+- 0 164 116"/>
                  <a:gd name="T131" fmla="*/ 164 h 935"/>
                  <a:gd name="T132" fmla="+- 0 10580 9845"/>
                  <a:gd name="T133" fmla="*/ T132 w 935"/>
                  <a:gd name="T134" fmla="+- 0 201 116"/>
                  <a:gd name="T135" fmla="*/ 201 h 935"/>
                  <a:gd name="T136" fmla="+- 0 10636 9845"/>
                  <a:gd name="T137" fmla="*/ T136 w 935"/>
                  <a:gd name="T138" fmla="+- 0 246 116"/>
                  <a:gd name="T139" fmla="*/ 246 h 935"/>
                  <a:gd name="T140" fmla="+- 0 10684 9845"/>
                  <a:gd name="T141" fmla="*/ T140 w 935"/>
                  <a:gd name="T142" fmla="+- 0 300 116"/>
                  <a:gd name="T143" fmla="*/ 300 h 935"/>
                  <a:gd name="T144" fmla="+- 0 10723 9845"/>
                  <a:gd name="T145" fmla="*/ T144 w 935"/>
                  <a:gd name="T146" fmla="+- 0 360 116"/>
                  <a:gd name="T147" fmla="*/ 360 h 935"/>
                  <a:gd name="T148" fmla="+- 0 10752 9845"/>
                  <a:gd name="T149" fmla="*/ T148 w 935"/>
                  <a:gd name="T150" fmla="+- 0 426 116"/>
                  <a:gd name="T151" fmla="*/ 426 h 935"/>
                  <a:gd name="T152" fmla="+- 0 10771 9845"/>
                  <a:gd name="T153" fmla="*/ T152 w 935"/>
                  <a:gd name="T154" fmla="+- 0 496 116"/>
                  <a:gd name="T155" fmla="*/ 496 h 935"/>
                  <a:gd name="T156" fmla="+- 0 10779 9845"/>
                  <a:gd name="T157" fmla="*/ T156 w 935"/>
                  <a:gd name="T158" fmla="+- 0 570 116"/>
                  <a:gd name="T159" fmla="*/ 570 h 935"/>
                  <a:gd name="T160" fmla="+- 0 10775 9845"/>
                  <a:gd name="T161" fmla="*/ T160 w 935"/>
                  <a:gd name="T162" fmla="+- 0 646 116"/>
                  <a:gd name="T163" fmla="*/ 646 h 93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Lst>
                <a:rect l="0" t="0" r="r" b="b"/>
                <a:pathLst>
                  <a:path w="935" h="935">
                    <a:moveTo>
                      <a:pt x="930" y="530"/>
                    </a:moveTo>
                    <a:lnTo>
                      <a:pt x="914" y="604"/>
                    </a:lnTo>
                    <a:lnTo>
                      <a:pt x="887" y="673"/>
                    </a:lnTo>
                    <a:lnTo>
                      <a:pt x="850" y="736"/>
                    </a:lnTo>
                    <a:lnTo>
                      <a:pt x="804" y="791"/>
                    </a:lnTo>
                    <a:lnTo>
                      <a:pt x="750" y="839"/>
                    </a:lnTo>
                    <a:lnTo>
                      <a:pt x="690" y="878"/>
                    </a:lnTo>
                    <a:lnTo>
                      <a:pt x="625" y="908"/>
                    </a:lnTo>
                    <a:lnTo>
                      <a:pt x="554" y="927"/>
                    </a:lnTo>
                    <a:lnTo>
                      <a:pt x="481" y="935"/>
                    </a:lnTo>
                    <a:lnTo>
                      <a:pt x="405" y="931"/>
                    </a:lnTo>
                    <a:lnTo>
                      <a:pt x="330" y="914"/>
                    </a:lnTo>
                    <a:lnTo>
                      <a:pt x="261" y="887"/>
                    </a:lnTo>
                    <a:lnTo>
                      <a:pt x="199" y="850"/>
                    </a:lnTo>
                    <a:lnTo>
                      <a:pt x="143" y="804"/>
                    </a:lnTo>
                    <a:lnTo>
                      <a:pt x="95" y="751"/>
                    </a:lnTo>
                    <a:lnTo>
                      <a:pt x="56" y="691"/>
                    </a:lnTo>
                    <a:lnTo>
                      <a:pt x="27" y="625"/>
                    </a:lnTo>
                    <a:lnTo>
                      <a:pt x="8" y="555"/>
                    </a:lnTo>
                    <a:lnTo>
                      <a:pt x="0" y="481"/>
                    </a:lnTo>
                    <a:lnTo>
                      <a:pt x="4" y="405"/>
                    </a:lnTo>
                    <a:lnTo>
                      <a:pt x="20" y="331"/>
                    </a:lnTo>
                    <a:lnTo>
                      <a:pt x="47" y="262"/>
                    </a:lnTo>
                    <a:lnTo>
                      <a:pt x="84" y="199"/>
                    </a:lnTo>
                    <a:lnTo>
                      <a:pt x="130" y="143"/>
                    </a:lnTo>
                    <a:lnTo>
                      <a:pt x="184" y="96"/>
                    </a:lnTo>
                    <a:lnTo>
                      <a:pt x="244" y="57"/>
                    </a:lnTo>
                    <a:lnTo>
                      <a:pt x="310" y="27"/>
                    </a:lnTo>
                    <a:lnTo>
                      <a:pt x="380" y="8"/>
                    </a:lnTo>
                    <a:lnTo>
                      <a:pt x="454" y="0"/>
                    </a:lnTo>
                    <a:lnTo>
                      <a:pt x="530" y="4"/>
                    </a:lnTo>
                    <a:lnTo>
                      <a:pt x="604" y="20"/>
                    </a:lnTo>
                    <a:lnTo>
                      <a:pt x="673" y="48"/>
                    </a:lnTo>
                    <a:lnTo>
                      <a:pt x="735" y="85"/>
                    </a:lnTo>
                    <a:lnTo>
                      <a:pt x="791" y="130"/>
                    </a:lnTo>
                    <a:lnTo>
                      <a:pt x="839" y="184"/>
                    </a:lnTo>
                    <a:lnTo>
                      <a:pt x="878" y="244"/>
                    </a:lnTo>
                    <a:lnTo>
                      <a:pt x="907" y="310"/>
                    </a:lnTo>
                    <a:lnTo>
                      <a:pt x="926" y="380"/>
                    </a:lnTo>
                    <a:lnTo>
                      <a:pt x="934" y="454"/>
                    </a:lnTo>
                    <a:lnTo>
                      <a:pt x="930" y="530"/>
                    </a:lnTo>
                    <a:close/>
                  </a:path>
                </a:pathLst>
              </a:custGeom>
              <a:noFill/>
              <a:ln w="1981">
                <a:solidFill>
                  <a:srgbClr val="575755"/>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9" name="Picture 11">
                <a:extLst>
                  <a:ext uri="{FF2B5EF4-FFF2-40B4-BE49-F238E27FC236}">
                    <a16:creationId xmlns:a16="http://schemas.microsoft.com/office/drawing/2014/main" id="{0C114C1E-029F-4F1F-ABDE-D4EF687C4F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90" y="326"/>
                <a:ext cx="983" cy="651"/>
              </a:xfrm>
              <a:prstGeom prst="rect">
                <a:avLst/>
              </a:prstGeom>
              <a:noFill/>
              <a:extLst>
                <a:ext uri="{909E8E84-426E-40DD-AFC4-6F175D3DCCD1}">
                  <a14:hiddenFill xmlns:a14="http://schemas.microsoft.com/office/drawing/2010/main">
                    <a:solidFill>
                      <a:srgbClr val="FFFFFF"/>
                    </a:solidFill>
                  </a14:hiddenFill>
                </a:ext>
              </a:extLst>
            </p:spPr>
          </p:pic>
          <p:sp>
            <p:nvSpPr>
              <p:cNvPr id="43" name="Freeform 10">
                <a:extLst>
                  <a:ext uri="{FF2B5EF4-FFF2-40B4-BE49-F238E27FC236}">
                    <a16:creationId xmlns:a16="http://schemas.microsoft.com/office/drawing/2014/main" id="{7C2054F5-2330-4475-9979-702B3675BF5E}"/>
                  </a:ext>
                </a:extLst>
              </p:cNvPr>
              <p:cNvSpPr>
                <a:spLocks/>
              </p:cNvSpPr>
              <p:nvPr/>
            </p:nvSpPr>
            <p:spPr bwMode="auto">
              <a:xfrm>
                <a:off x="10696" y="758"/>
                <a:ext cx="60" cy="60"/>
              </a:xfrm>
              <a:custGeom>
                <a:avLst/>
                <a:gdLst>
                  <a:gd name="T0" fmla="+- 0 10731 10697"/>
                  <a:gd name="T1" fmla="*/ T0 w 60"/>
                  <a:gd name="T2" fmla="+- 0 758 758"/>
                  <a:gd name="T3" fmla="*/ 758 h 60"/>
                  <a:gd name="T4" fmla="+- 0 10719 10697"/>
                  <a:gd name="T5" fmla="*/ T4 w 60"/>
                  <a:gd name="T6" fmla="+- 0 759 758"/>
                  <a:gd name="T7" fmla="*/ 759 h 60"/>
                  <a:gd name="T8" fmla="+- 0 10708 10697"/>
                  <a:gd name="T9" fmla="*/ T8 w 60"/>
                  <a:gd name="T10" fmla="+- 0 764 758"/>
                  <a:gd name="T11" fmla="*/ 764 h 60"/>
                  <a:gd name="T12" fmla="+- 0 10701 10697"/>
                  <a:gd name="T13" fmla="*/ T12 w 60"/>
                  <a:gd name="T14" fmla="+- 0 773 758"/>
                  <a:gd name="T15" fmla="*/ 773 h 60"/>
                  <a:gd name="T16" fmla="+- 0 10697 10697"/>
                  <a:gd name="T17" fmla="*/ T16 w 60"/>
                  <a:gd name="T18" fmla="+- 0 784 758"/>
                  <a:gd name="T19" fmla="*/ 784 h 60"/>
                  <a:gd name="T20" fmla="+- 0 10698 10697"/>
                  <a:gd name="T21" fmla="*/ T20 w 60"/>
                  <a:gd name="T22" fmla="+- 0 796 758"/>
                  <a:gd name="T23" fmla="*/ 796 h 60"/>
                  <a:gd name="T24" fmla="+- 0 10703 10697"/>
                  <a:gd name="T25" fmla="*/ T24 w 60"/>
                  <a:gd name="T26" fmla="+- 0 806 758"/>
                  <a:gd name="T27" fmla="*/ 806 h 60"/>
                  <a:gd name="T28" fmla="+- 0 10711 10697"/>
                  <a:gd name="T29" fmla="*/ T28 w 60"/>
                  <a:gd name="T30" fmla="+- 0 814 758"/>
                  <a:gd name="T31" fmla="*/ 814 h 60"/>
                  <a:gd name="T32" fmla="+- 0 10723 10697"/>
                  <a:gd name="T33" fmla="*/ T32 w 60"/>
                  <a:gd name="T34" fmla="+- 0 818 758"/>
                  <a:gd name="T35" fmla="*/ 818 h 60"/>
                  <a:gd name="T36" fmla="+- 0 10734 10697"/>
                  <a:gd name="T37" fmla="*/ T36 w 60"/>
                  <a:gd name="T38" fmla="+- 0 817 758"/>
                  <a:gd name="T39" fmla="*/ 817 h 60"/>
                  <a:gd name="T40" fmla="+- 0 10745 10697"/>
                  <a:gd name="T41" fmla="*/ T40 w 60"/>
                  <a:gd name="T42" fmla="+- 0 812 758"/>
                  <a:gd name="T43" fmla="*/ 812 h 60"/>
                  <a:gd name="T44" fmla="+- 0 10752 10697"/>
                  <a:gd name="T45" fmla="*/ T44 w 60"/>
                  <a:gd name="T46" fmla="+- 0 803 758"/>
                  <a:gd name="T47" fmla="*/ 803 h 60"/>
                  <a:gd name="T48" fmla="+- 0 10756 10697"/>
                  <a:gd name="T49" fmla="*/ T48 w 60"/>
                  <a:gd name="T50" fmla="+- 0 792 758"/>
                  <a:gd name="T51" fmla="*/ 792 h 60"/>
                  <a:gd name="T52" fmla="+- 0 10755 10697"/>
                  <a:gd name="T53" fmla="*/ T52 w 60"/>
                  <a:gd name="T54" fmla="+- 0 780 758"/>
                  <a:gd name="T55" fmla="*/ 780 h 60"/>
                  <a:gd name="T56" fmla="+- 0 10750 10697"/>
                  <a:gd name="T57" fmla="*/ T56 w 60"/>
                  <a:gd name="T58" fmla="+- 0 770 758"/>
                  <a:gd name="T59" fmla="*/ 770 h 60"/>
                  <a:gd name="T60" fmla="+- 0 10742 10697"/>
                  <a:gd name="T61" fmla="*/ T60 w 60"/>
                  <a:gd name="T62" fmla="+- 0 762 758"/>
                  <a:gd name="T63" fmla="*/ 762 h 60"/>
                  <a:gd name="T64" fmla="+- 0 10731 10697"/>
                  <a:gd name="T65" fmla="*/ T64 w 60"/>
                  <a:gd name="T66" fmla="+- 0 758 758"/>
                  <a:gd name="T67" fmla="*/ 758 h 6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60" h="60">
                    <a:moveTo>
                      <a:pt x="34" y="0"/>
                    </a:moveTo>
                    <a:lnTo>
                      <a:pt x="22" y="1"/>
                    </a:lnTo>
                    <a:lnTo>
                      <a:pt x="11" y="6"/>
                    </a:lnTo>
                    <a:lnTo>
                      <a:pt x="4" y="15"/>
                    </a:lnTo>
                    <a:lnTo>
                      <a:pt x="0" y="26"/>
                    </a:lnTo>
                    <a:lnTo>
                      <a:pt x="1" y="38"/>
                    </a:lnTo>
                    <a:lnTo>
                      <a:pt x="6" y="48"/>
                    </a:lnTo>
                    <a:lnTo>
                      <a:pt x="14" y="56"/>
                    </a:lnTo>
                    <a:lnTo>
                      <a:pt x="26" y="60"/>
                    </a:lnTo>
                    <a:lnTo>
                      <a:pt x="37" y="59"/>
                    </a:lnTo>
                    <a:lnTo>
                      <a:pt x="48" y="54"/>
                    </a:lnTo>
                    <a:lnTo>
                      <a:pt x="55" y="45"/>
                    </a:lnTo>
                    <a:lnTo>
                      <a:pt x="59" y="34"/>
                    </a:lnTo>
                    <a:lnTo>
                      <a:pt x="58" y="22"/>
                    </a:lnTo>
                    <a:lnTo>
                      <a:pt x="53" y="12"/>
                    </a:lnTo>
                    <a:lnTo>
                      <a:pt x="45" y="4"/>
                    </a:lnTo>
                    <a:lnTo>
                      <a:pt x="34" y="0"/>
                    </a:lnTo>
                    <a:close/>
                  </a:path>
                </a:pathLst>
              </a:custGeom>
              <a:solidFill>
                <a:srgbClr val="1442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pic>
            <p:nvPicPr>
              <p:cNvPr id="2057" name="Picture 9">
                <a:extLst>
                  <a:ext uri="{FF2B5EF4-FFF2-40B4-BE49-F238E27FC236}">
                    <a16:creationId xmlns:a16="http://schemas.microsoft.com/office/drawing/2014/main" id="{F828D788-B3F5-4904-9E1D-7AB059482F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27" y="751"/>
                <a:ext cx="274" cy="28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06743FF0-C32D-4334-B4D6-73C7E205F2A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72" y="931"/>
                <a:ext cx="138" cy="138"/>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a:extLst>
                  <a:ext uri="{FF2B5EF4-FFF2-40B4-BE49-F238E27FC236}">
                    <a16:creationId xmlns:a16="http://schemas.microsoft.com/office/drawing/2014/main" id="{2C2409CE-2593-435A-A6F5-F5D189C4732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95" y="0"/>
                <a:ext cx="1175" cy="696"/>
              </a:xfrm>
              <a:prstGeom prst="rect">
                <a:avLst/>
              </a:prstGeom>
              <a:noFill/>
              <a:extLst>
                <a:ext uri="{909E8E84-426E-40DD-AFC4-6F175D3DCCD1}">
                  <a14:hiddenFill xmlns:a14="http://schemas.microsoft.com/office/drawing/2010/main">
                    <a:solidFill>
                      <a:srgbClr val="FFFFFF"/>
                    </a:solidFill>
                  </a14:hiddenFill>
                </a:ext>
              </a:extLst>
            </p:spPr>
          </p:pic>
          <p:sp>
            <p:nvSpPr>
              <p:cNvPr id="45" name="Text Box 6">
                <a:extLst>
                  <a:ext uri="{FF2B5EF4-FFF2-40B4-BE49-F238E27FC236}">
                    <a16:creationId xmlns:a16="http://schemas.microsoft.com/office/drawing/2014/main" id="{3AEF391C-8B91-4B81-96AD-8EE7B992F4EB}"/>
                  </a:ext>
                </a:extLst>
              </p:cNvPr>
              <p:cNvSpPr txBox="1">
                <a:spLocks noChangeArrowheads="1"/>
              </p:cNvSpPr>
              <p:nvPr/>
            </p:nvSpPr>
            <p:spPr bwMode="auto">
              <a:xfrm>
                <a:off x="10205" y="97"/>
                <a:ext cx="24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41275" algn="l" defTabSz="914400" rtl="0" eaLnBrk="0" fontAlgn="base" latinLnBrk="0" hangingPunct="0">
                  <a:lnSpc>
                    <a:spcPct val="100000"/>
                  </a:lnSpc>
                  <a:spcBef>
                    <a:spcPct val="0"/>
                  </a:spcBef>
                  <a:spcAft>
                    <a:spcPct val="0"/>
                  </a:spcAft>
                  <a:buClrTx/>
                  <a:buSzTx/>
                  <a:buFontTx/>
                  <a:buNone/>
                  <a:tabLst/>
                </a:pPr>
                <a:r>
                  <a:rPr kumimoji="0" lang="fr-FR" altLang="fr-FR" sz="300" b="1" i="0" u="none" strike="noStrike" cap="none" normalizeH="0" baseline="0">
                    <a:ln>
                      <a:noFill/>
                    </a:ln>
                    <a:solidFill>
                      <a:srgbClr val="FFFFFF"/>
                    </a:solidFill>
                    <a:effectLst/>
                    <a:ea typeface="Arial" panose="020B0604020202020204" pitchFamily="34" charset="0"/>
                  </a:rPr>
                  <a:t>Kit ludique</a:t>
                </a:r>
                <a:endParaRPr kumimoji="0" lang="fr-FR" altLang="fr-FR" sz="1800" b="0" i="0" u="none" strike="noStrike" cap="none" normalizeH="0" baseline="0">
                  <a:ln>
                    <a:noFill/>
                  </a:ln>
                  <a:solidFill>
                    <a:schemeClr val="tx1"/>
                  </a:solidFill>
                  <a:effectLst/>
                </a:endParaRPr>
              </a:p>
            </p:txBody>
          </p:sp>
          <p:sp>
            <p:nvSpPr>
              <p:cNvPr id="46" name="Text Box 5">
                <a:extLst>
                  <a:ext uri="{FF2B5EF4-FFF2-40B4-BE49-F238E27FC236}">
                    <a16:creationId xmlns:a16="http://schemas.microsoft.com/office/drawing/2014/main" id="{112D97A1-BA08-454E-B02B-6F462CD6C828}"/>
                  </a:ext>
                </a:extLst>
              </p:cNvPr>
              <p:cNvSpPr txBox="1">
                <a:spLocks noChangeArrowheads="1"/>
              </p:cNvSpPr>
              <p:nvPr/>
            </p:nvSpPr>
            <p:spPr bwMode="auto">
              <a:xfrm>
                <a:off x="325" y="330"/>
                <a:ext cx="243" cy="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0" u="none" strike="noStrike" cap="none" normalizeH="0" baseline="0">
                    <a:ln>
                      <a:noFill/>
                    </a:ln>
                    <a:solidFill>
                      <a:srgbClr val="FFFFFF"/>
                    </a:solidFill>
                    <a:effectLst/>
                    <a:ea typeface="Arial" panose="020B0604020202020204" pitchFamily="34" charset="0"/>
                  </a:rPr>
                  <a:t>4</a:t>
                </a:r>
                <a:endParaRPr kumimoji="0" lang="fr-FR" altLang="fr-FR" sz="1800" b="0" i="0" u="none" strike="noStrike" cap="none" normalizeH="0" baseline="0">
                  <a:ln>
                    <a:noFill/>
                  </a:ln>
                  <a:solidFill>
                    <a:schemeClr val="tx1"/>
                  </a:solidFill>
                  <a:effectLst/>
                </a:endParaRPr>
              </a:p>
            </p:txBody>
          </p:sp>
          <p:sp>
            <p:nvSpPr>
              <p:cNvPr id="47" name="Text Box 4">
                <a:extLst>
                  <a:ext uri="{FF2B5EF4-FFF2-40B4-BE49-F238E27FC236}">
                    <a16:creationId xmlns:a16="http://schemas.microsoft.com/office/drawing/2014/main" id="{43021A3C-19E9-4304-94A2-B73F1E3EBE70}"/>
                  </a:ext>
                </a:extLst>
              </p:cNvPr>
              <p:cNvSpPr txBox="1">
                <a:spLocks noChangeArrowheads="1"/>
              </p:cNvSpPr>
              <p:nvPr/>
            </p:nvSpPr>
            <p:spPr bwMode="auto">
              <a:xfrm>
                <a:off x="1050" y="294"/>
                <a:ext cx="9376"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r>
                  <a:rPr lang="fr-FR" sz="1100" b="1" dirty="0">
                    <a:solidFill>
                      <a:schemeClr val="bg1"/>
                    </a:solidFill>
                  </a:rPr>
                  <a:t>Sécurité/Sûreté/Qualité et Neurosciences : </a:t>
                </a:r>
                <a:endParaRPr lang="fr-FR" sz="1100" dirty="0">
                  <a:solidFill>
                    <a:schemeClr val="bg1"/>
                  </a:solidFill>
                </a:endParaRPr>
              </a:p>
              <a:p>
                <a:r>
                  <a:rPr lang="fr-FR" sz="1100" b="1" dirty="0">
                    <a:solidFill>
                      <a:schemeClr val="bg1"/>
                    </a:solidFill>
                  </a:rPr>
                  <a:t>Comprendre les </a:t>
                </a:r>
                <a:r>
                  <a:rPr lang="fr-FR" sz="1100" b="1">
                    <a:solidFill>
                      <a:schemeClr val="bg1"/>
                    </a:solidFill>
                  </a:rPr>
                  <a:t>erreurs humaines pour </a:t>
                </a:r>
                <a:r>
                  <a:rPr lang="fr-FR" sz="1100" b="1" dirty="0">
                    <a:solidFill>
                      <a:schemeClr val="bg1"/>
                    </a:solidFill>
                  </a:rPr>
                  <a:t>mettre en place des parades adaptées</a:t>
                </a:r>
                <a:endParaRPr lang="fr-FR" sz="1100" dirty="0">
                  <a:solidFill>
                    <a:schemeClr val="bg1"/>
                  </a:solidFill>
                </a:endParaRPr>
              </a:p>
            </p:txBody>
          </p:sp>
          <p:sp>
            <p:nvSpPr>
              <p:cNvPr id="52" name="Text Box 2">
                <a:extLst>
                  <a:ext uri="{FF2B5EF4-FFF2-40B4-BE49-F238E27FC236}">
                    <a16:creationId xmlns:a16="http://schemas.microsoft.com/office/drawing/2014/main" id="{AA4E3AC9-6FC7-4CF3-9A6F-1F405C3B2A1A}"/>
                  </a:ext>
                </a:extLst>
              </p:cNvPr>
              <p:cNvSpPr txBox="1">
                <a:spLocks noChangeArrowheads="1"/>
              </p:cNvSpPr>
              <p:nvPr/>
            </p:nvSpPr>
            <p:spPr bwMode="auto">
              <a:xfrm>
                <a:off x="10189" y="367"/>
                <a:ext cx="842" cy="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5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500" b="0" i="0" u="none" strike="noStrike" cap="none" normalizeH="0" baseline="0" dirty="0">
                    <a:ln>
                      <a:noFill/>
                    </a:ln>
                    <a:solidFill>
                      <a:srgbClr val="575755"/>
                    </a:solidFill>
                    <a:effectLst/>
                    <a:ea typeface="Arial" panose="020B0604020202020204" pitchFamily="34" charset="0"/>
                  </a:rPr>
                  <a:t>et Neurosciences</a:t>
                </a:r>
                <a:endParaRPr kumimoji="0" lang="fr-FR" altLang="fr-FR" sz="1800" b="0" i="0" u="none" strike="noStrike" cap="none" normalizeH="0" baseline="0" dirty="0">
                  <a:ln>
                    <a:noFill/>
                  </a:ln>
                  <a:solidFill>
                    <a:schemeClr val="tx1"/>
                  </a:solidFill>
                  <a:effectLst/>
                </a:endParaRPr>
              </a:p>
            </p:txBody>
          </p:sp>
        </p:grpSp>
        <p:sp>
          <p:nvSpPr>
            <p:cNvPr id="2049" name="Rectangle 2048">
              <a:extLst>
                <a:ext uri="{FF2B5EF4-FFF2-40B4-BE49-F238E27FC236}">
                  <a16:creationId xmlns:a16="http://schemas.microsoft.com/office/drawing/2014/main" id="{FBF935A0-6FF6-437D-9C18-5755E756E4AF}"/>
                </a:ext>
              </a:extLst>
            </p:cNvPr>
            <p:cNvSpPr/>
            <p:nvPr/>
          </p:nvSpPr>
          <p:spPr>
            <a:xfrm>
              <a:off x="6420624" y="193654"/>
              <a:ext cx="396262" cy="169277"/>
            </a:xfrm>
            <a:prstGeom prst="rect">
              <a:avLst/>
            </a:prstGeom>
          </p:spPr>
          <p:txBody>
            <a:bodyPr wrap="none">
              <a:spAutoFit/>
            </a:bodyPr>
            <a:lstStyle/>
            <a:p>
              <a:r>
                <a:rPr lang="fr-FR" altLang="fr-FR" sz="500" dirty="0">
                  <a:solidFill>
                    <a:srgbClr val="575755"/>
                  </a:solidFill>
                </a:rPr>
                <a:t>Sécurité</a:t>
              </a:r>
              <a:endParaRPr lang="fr-FR" sz="500" dirty="0">
                <a:solidFill>
                  <a:srgbClr val="575755"/>
                </a:solidFill>
              </a:endParaRPr>
            </a:p>
          </p:txBody>
        </p:sp>
        <p:sp>
          <p:nvSpPr>
            <p:cNvPr id="2050" name="Ellipse 2049">
              <a:extLst>
                <a:ext uri="{FF2B5EF4-FFF2-40B4-BE49-F238E27FC236}">
                  <a16:creationId xmlns:a16="http://schemas.microsoft.com/office/drawing/2014/main" id="{AE4D620D-59A3-4583-AB1E-83EE99AA17F4}"/>
                </a:ext>
              </a:extLst>
            </p:cNvPr>
            <p:cNvSpPr/>
            <p:nvPr/>
          </p:nvSpPr>
          <p:spPr>
            <a:xfrm>
              <a:off x="6345555" y="60960"/>
              <a:ext cx="75069" cy="50625"/>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Ellipse 75">
              <a:extLst>
                <a:ext uri="{FF2B5EF4-FFF2-40B4-BE49-F238E27FC236}">
                  <a16:creationId xmlns:a16="http://schemas.microsoft.com/office/drawing/2014/main" id="{6A2CCC2C-4B75-4D55-BF8C-909A9513EFBA}"/>
                </a:ext>
              </a:extLst>
            </p:cNvPr>
            <p:cNvSpPr/>
            <p:nvPr/>
          </p:nvSpPr>
          <p:spPr>
            <a:xfrm>
              <a:off x="6360167" y="38950"/>
              <a:ext cx="75069" cy="50625"/>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Ellipse 76">
              <a:extLst>
                <a:ext uri="{FF2B5EF4-FFF2-40B4-BE49-F238E27FC236}">
                  <a16:creationId xmlns:a16="http://schemas.microsoft.com/office/drawing/2014/main" id="{5EEE18D5-B352-43CE-99A1-2D2D65C46166}"/>
                </a:ext>
              </a:extLst>
            </p:cNvPr>
            <p:cNvSpPr/>
            <p:nvPr/>
          </p:nvSpPr>
          <p:spPr>
            <a:xfrm>
              <a:off x="6315327" y="81725"/>
              <a:ext cx="75069" cy="50625"/>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Ellipse 77">
              <a:extLst>
                <a:ext uri="{FF2B5EF4-FFF2-40B4-BE49-F238E27FC236}">
                  <a16:creationId xmlns:a16="http://schemas.microsoft.com/office/drawing/2014/main" id="{E37A6D8A-25C1-46B2-89BE-B77CAC2C24F3}"/>
                </a:ext>
              </a:extLst>
            </p:cNvPr>
            <p:cNvSpPr/>
            <p:nvPr/>
          </p:nvSpPr>
          <p:spPr>
            <a:xfrm>
              <a:off x="6291747" y="110705"/>
              <a:ext cx="75069" cy="50625"/>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Ellipse 78">
              <a:extLst>
                <a:ext uri="{FF2B5EF4-FFF2-40B4-BE49-F238E27FC236}">
                  <a16:creationId xmlns:a16="http://schemas.microsoft.com/office/drawing/2014/main" id="{E909D2A5-B5CA-47C1-B4ED-D1FCB2F81029}"/>
                </a:ext>
              </a:extLst>
            </p:cNvPr>
            <p:cNvSpPr/>
            <p:nvPr/>
          </p:nvSpPr>
          <p:spPr>
            <a:xfrm>
              <a:off x="6285998" y="119230"/>
              <a:ext cx="75069" cy="50625"/>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Ellipse 79">
              <a:extLst>
                <a:ext uri="{FF2B5EF4-FFF2-40B4-BE49-F238E27FC236}">
                  <a16:creationId xmlns:a16="http://schemas.microsoft.com/office/drawing/2014/main" id="{2F29A28D-DA53-4777-B37A-119FB93E002F}"/>
                </a:ext>
              </a:extLst>
            </p:cNvPr>
            <p:cNvSpPr/>
            <p:nvPr/>
          </p:nvSpPr>
          <p:spPr>
            <a:xfrm>
              <a:off x="6308762" y="149796"/>
              <a:ext cx="75069" cy="50625"/>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Ellipse 80">
              <a:extLst>
                <a:ext uri="{FF2B5EF4-FFF2-40B4-BE49-F238E27FC236}">
                  <a16:creationId xmlns:a16="http://schemas.microsoft.com/office/drawing/2014/main" id="{5F2E7956-C415-43A2-87E0-52551B2B7761}"/>
                </a:ext>
              </a:extLst>
            </p:cNvPr>
            <p:cNvSpPr/>
            <p:nvPr/>
          </p:nvSpPr>
          <p:spPr>
            <a:xfrm>
              <a:off x="6299708" y="175821"/>
              <a:ext cx="67988" cy="45719"/>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Ellipse 81">
              <a:extLst>
                <a:ext uri="{FF2B5EF4-FFF2-40B4-BE49-F238E27FC236}">
                  <a16:creationId xmlns:a16="http://schemas.microsoft.com/office/drawing/2014/main" id="{4BD6A7A1-35D0-4A5F-B864-6C0B3FBD981C}"/>
                </a:ext>
              </a:extLst>
            </p:cNvPr>
            <p:cNvSpPr/>
            <p:nvPr/>
          </p:nvSpPr>
          <p:spPr>
            <a:xfrm>
              <a:off x="6349978" y="144185"/>
              <a:ext cx="67988" cy="45719"/>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Ellipse 82">
              <a:extLst>
                <a:ext uri="{FF2B5EF4-FFF2-40B4-BE49-F238E27FC236}">
                  <a16:creationId xmlns:a16="http://schemas.microsoft.com/office/drawing/2014/main" id="{7AB6748E-00BA-40A1-8715-F88764F65B75}"/>
                </a:ext>
              </a:extLst>
            </p:cNvPr>
            <p:cNvSpPr/>
            <p:nvPr/>
          </p:nvSpPr>
          <p:spPr>
            <a:xfrm>
              <a:off x="6371926" y="104755"/>
              <a:ext cx="67988" cy="45719"/>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4" name="Ellipse 83">
              <a:extLst>
                <a:ext uri="{FF2B5EF4-FFF2-40B4-BE49-F238E27FC236}">
                  <a16:creationId xmlns:a16="http://schemas.microsoft.com/office/drawing/2014/main" id="{0E7BB79E-AF1F-4DF9-AC5A-4BE6805131C2}"/>
                </a:ext>
              </a:extLst>
            </p:cNvPr>
            <p:cNvSpPr/>
            <p:nvPr/>
          </p:nvSpPr>
          <p:spPr>
            <a:xfrm>
              <a:off x="6393619" y="70295"/>
              <a:ext cx="67988" cy="45719"/>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Ellipse 84">
              <a:extLst>
                <a:ext uri="{FF2B5EF4-FFF2-40B4-BE49-F238E27FC236}">
                  <a16:creationId xmlns:a16="http://schemas.microsoft.com/office/drawing/2014/main" id="{5910ADC3-3546-4124-A3B5-ABAD53DDE406}"/>
                </a:ext>
              </a:extLst>
            </p:cNvPr>
            <p:cNvSpPr/>
            <p:nvPr/>
          </p:nvSpPr>
          <p:spPr>
            <a:xfrm>
              <a:off x="6421991" y="99724"/>
              <a:ext cx="67988" cy="45719"/>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Ellipse 85">
              <a:extLst>
                <a:ext uri="{FF2B5EF4-FFF2-40B4-BE49-F238E27FC236}">
                  <a16:creationId xmlns:a16="http://schemas.microsoft.com/office/drawing/2014/main" id="{CC49C151-B67D-447D-BAEE-B8929AC75627}"/>
                </a:ext>
              </a:extLst>
            </p:cNvPr>
            <p:cNvSpPr/>
            <p:nvPr/>
          </p:nvSpPr>
          <p:spPr>
            <a:xfrm>
              <a:off x="6404535" y="135257"/>
              <a:ext cx="67988" cy="45719"/>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Ellipse 86">
              <a:extLst>
                <a:ext uri="{FF2B5EF4-FFF2-40B4-BE49-F238E27FC236}">
                  <a16:creationId xmlns:a16="http://schemas.microsoft.com/office/drawing/2014/main" id="{7784FB0C-1035-401B-BBAB-1F7FAB811556}"/>
                </a:ext>
              </a:extLst>
            </p:cNvPr>
            <p:cNvSpPr/>
            <p:nvPr/>
          </p:nvSpPr>
          <p:spPr>
            <a:xfrm flipV="1">
              <a:off x="6425214" y="118493"/>
              <a:ext cx="67988" cy="52097"/>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8" name="Ellipse 87">
              <a:extLst>
                <a:ext uri="{FF2B5EF4-FFF2-40B4-BE49-F238E27FC236}">
                  <a16:creationId xmlns:a16="http://schemas.microsoft.com/office/drawing/2014/main" id="{AAF80BA7-B2B6-4086-952E-475FF0808EDF}"/>
                </a:ext>
              </a:extLst>
            </p:cNvPr>
            <p:cNvSpPr/>
            <p:nvPr/>
          </p:nvSpPr>
          <p:spPr>
            <a:xfrm flipV="1">
              <a:off x="6411030" y="138949"/>
              <a:ext cx="67988" cy="52097"/>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Ellipse 88">
              <a:extLst>
                <a:ext uri="{FF2B5EF4-FFF2-40B4-BE49-F238E27FC236}">
                  <a16:creationId xmlns:a16="http://schemas.microsoft.com/office/drawing/2014/main" id="{2A1167F5-8BB1-4FA2-86DD-DC59E3E0BEE4}"/>
                </a:ext>
              </a:extLst>
            </p:cNvPr>
            <p:cNvSpPr/>
            <p:nvPr/>
          </p:nvSpPr>
          <p:spPr>
            <a:xfrm flipV="1">
              <a:off x="6406595" y="162698"/>
              <a:ext cx="67988" cy="52097"/>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0" name="Ellipse 89">
              <a:extLst>
                <a:ext uri="{FF2B5EF4-FFF2-40B4-BE49-F238E27FC236}">
                  <a16:creationId xmlns:a16="http://schemas.microsoft.com/office/drawing/2014/main" id="{E2DCBA12-C664-4644-99C3-BBBBBB4DCE83}"/>
                </a:ext>
              </a:extLst>
            </p:cNvPr>
            <p:cNvSpPr/>
            <p:nvPr/>
          </p:nvSpPr>
          <p:spPr>
            <a:xfrm flipV="1">
              <a:off x="6327873" y="178015"/>
              <a:ext cx="45719" cy="45719"/>
            </a:xfrm>
            <a:prstGeom prst="ellipse">
              <a:avLst/>
            </a:prstGeom>
            <a:solidFill>
              <a:srgbClr val="F7A5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 name="Ellipse 3">
            <a:extLst>
              <a:ext uri="{FF2B5EF4-FFF2-40B4-BE49-F238E27FC236}">
                <a16:creationId xmlns:a16="http://schemas.microsoft.com/office/drawing/2014/main" id="{3B44D6A5-7076-40D8-B3A9-EDD68FBD34F9}"/>
              </a:ext>
            </a:extLst>
          </p:cNvPr>
          <p:cNvSpPr/>
          <p:nvPr/>
        </p:nvSpPr>
        <p:spPr>
          <a:xfrm>
            <a:off x="142568" y="236830"/>
            <a:ext cx="251367" cy="327514"/>
          </a:xfrm>
          <a:prstGeom prst="ellipse">
            <a:avLst/>
          </a:prstGeom>
          <a:solidFill>
            <a:srgbClr val="00B9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Rectangle : avec coins arrondis en diagonale 92">
            <a:extLst>
              <a:ext uri="{FF2B5EF4-FFF2-40B4-BE49-F238E27FC236}">
                <a16:creationId xmlns:a16="http://schemas.microsoft.com/office/drawing/2014/main" id="{EDBDF6ED-F93D-46C3-BA47-38EECF122664}"/>
              </a:ext>
            </a:extLst>
          </p:cNvPr>
          <p:cNvSpPr/>
          <p:nvPr/>
        </p:nvSpPr>
        <p:spPr>
          <a:xfrm>
            <a:off x="202591" y="2842335"/>
            <a:ext cx="1161068" cy="504201"/>
          </a:xfrm>
          <a:prstGeom prst="round2DiagRect">
            <a:avLst/>
          </a:prstGeom>
          <a:noFill/>
          <a:ln w="1905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sp>
        <p:nvSpPr>
          <p:cNvPr id="94" name="Rectangle 93">
            <a:extLst>
              <a:ext uri="{FF2B5EF4-FFF2-40B4-BE49-F238E27FC236}">
                <a16:creationId xmlns:a16="http://schemas.microsoft.com/office/drawing/2014/main" id="{D5D21D15-BA92-46D0-B52E-90B481787DD6}"/>
              </a:ext>
            </a:extLst>
          </p:cNvPr>
          <p:cNvSpPr/>
          <p:nvPr/>
        </p:nvSpPr>
        <p:spPr>
          <a:xfrm>
            <a:off x="600983" y="2838255"/>
            <a:ext cx="750526" cy="246221"/>
          </a:xfrm>
          <a:prstGeom prst="rect">
            <a:avLst/>
          </a:prstGeom>
        </p:spPr>
        <p:txBody>
          <a:bodyPr wrap="none">
            <a:spAutoFit/>
          </a:bodyPr>
          <a:lstStyle/>
          <a:p>
            <a:r>
              <a:rPr lang="fr-FR" sz="1000" b="1" dirty="0">
                <a:solidFill>
                  <a:srgbClr val="00B9AD"/>
                </a:solidFill>
              </a:rPr>
              <a:t>Prérequis</a:t>
            </a:r>
            <a:r>
              <a:rPr lang="fr-FR" sz="1000" b="1" dirty="0">
                <a:solidFill>
                  <a:srgbClr val="164291"/>
                </a:solidFill>
              </a:rPr>
              <a:t>  </a:t>
            </a:r>
            <a:endParaRPr lang="fr-FR" sz="1000" dirty="0">
              <a:solidFill>
                <a:srgbClr val="164291"/>
              </a:solidFill>
            </a:endParaRPr>
          </a:p>
        </p:txBody>
      </p:sp>
      <p:sp>
        <p:nvSpPr>
          <p:cNvPr id="95" name="Rectangle 94">
            <a:extLst>
              <a:ext uri="{FF2B5EF4-FFF2-40B4-BE49-F238E27FC236}">
                <a16:creationId xmlns:a16="http://schemas.microsoft.com/office/drawing/2014/main" id="{8B78C515-70CF-4DC2-9846-DBBAB251CA1A}"/>
              </a:ext>
            </a:extLst>
          </p:cNvPr>
          <p:cNvSpPr/>
          <p:nvPr/>
        </p:nvSpPr>
        <p:spPr>
          <a:xfrm>
            <a:off x="608522" y="3028172"/>
            <a:ext cx="619409" cy="246221"/>
          </a:xfrm>
          <a:prstGeom prst="rect">
            <a:avLst/>
          </a:prstGeom>
        </p:spPr>
        <p:txBody>
          <a:bodyPr wrap="square">
            <a:spAutoFit/>
          </a:bodyPr>
          <a:lstStyle/>
          <a:p>
            <a:r>
              <a:rPr lang="fr-FR" sz="1000" dirty="0"/>
              <a:t>Aucun </a:t>
            </a:r>
          </a:p>
        </p:txBody>
      </p:sp>
      <p:sp>
        <p:nvSpPr>
          <p:cNvPr id="96" name="Rectangle : avec coins arrondis en diagonale 95">
            <a:extLst>
              <a:ext uri="{FF2B5EF4-FFF2-40B4-BE49-F238E27FC236}">
                <a16:creationId xmlns:a16="http://schemas.microsoft.com/office/drawing/2014/main" id="{862DA75C-2B66-40B8-B21A-C956F8CF2E97}"/>
              </a:ext>
            </a:extLst>
          </p:cNvPr>
          <p:cNvSpPr/>
          <p:nvPr/>
        </p:nvSpPr>
        <p:spPr>
          <a:xfrm>
            <a:off x="1433416" y="2830823"/>
            <a:ext cx="1223797" cy="517039"/>
          </a:xfrm>
          <a:prstGeom prst="round2DiagRect">
            <a:avLst/>
          </a:prstGeom>
          <a:noFill/>
          <a:ln w="1905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sp>
        <p:nvSpPr>
          <p:cNvPr id="97" name="Rectangle 96">
            <a:extLst>
              <a:ext uri="{FF2B5EF4-FFF2-40B4-BE49-F238E27FC236}">
                <a16:creationId xmlns:a16="http://schemas.microsoft.com/office/drawing/2014/main" id="{D06791A5-5B09-4704-B190-6FAF4004A7E8}"/>
              </a:ext>
            </a:extLst>
          </p:cNvPr>
          <p:cNvSpPr/>
          <p:nvPr/>
        </p:nvSpPr>
        <p:spPr>
          <a:xfrm>
            <a:off x="1901660" y="2834302"/>
            <a:ext cx="593432" cy="246221"/>
          </a:xfrm>
          <a:prstGeom prst="rect">
            <a:avLst/>
          </a:prstGeom>
        </p:spPr>
        <p:txBody>
          <a:bodyPr wrap="none">
            <a:spAutoFit/>
          </a:bodyPr>
          <a:lstStyle/>
          <a:p>
            <a:r>
              <a:rPr lang="fr-FR" sz="1000" b="1" dirty="0">
                <a:solidFill>
                  <a:srgbClr val="00B9AD"/>
                </a:solidFill>
              </a:rPr>
              <a:t>Durée</a:t>
            </a:r>
            <a:r>
              <a:rPr lang="fr-FR" sz="1000" b="1" dirty="0">
                <a:solidFill>
                  <a:srgbClr val="164291"/>
                </a:solidFill>
              </a:rPr>
              <a:t>   </a:t>
            </a:r>
            <a:endParaRPr lang="fr-FR" sz="1000" dirty="0">
              <a:solidFill>
                <a:srgbClr val="164291"/>
              </a:solidFill>
            </a:endParaRPr>
          </a:p>
        </p:txBody>
      </p:sp>
      <p:sp>
        <p:nvSpPr>
          <p:cNvPr id="98" name="Rectangle 97">
            <a:extLst>
              <a:ext uri="{FF2B5EF4-FFF2-40B4-BE49-F238E27FC236}">
                <a16:creationId xmlns:a16="http://schemas.microsoft.com/office/drawing/2014/main" id="{3EC7955A-390B-4743-8F18-33EBAB58B965}"/>
              </a:ext>
            </a:extLst>
          </p:cNvPr>
          <p:cNvSpPr/>
          <p:nvPr/>
        </p:nvSpPr>
        <p:spPr>
          <a:xfrm>
            <a:off x="1925252" y="3030511"/>
            <a:ext cx="759319" cy="246221"/>
          </a:xfrm>
          <a:prstGeom prst="rect">
            <a:avLst/>
          </a:prstGeom>
        </p:spPr>
        <p:txBody>
          <a:bodyPr wrap="square">
            <a:spAutoFit/>
          </a:bodyPr>
          <a:lstStyle/>
          <a:p>
            <a:r>
              <a:rPr lang="fr-FR" sz="1000" dirty="0"/>
              <a:t>7 heures </a:t>
            </a:r>
          </a:p>
        </p:txBody>
      </p:sp>
      <p:pic>
        <p:nvPicPr>
          <p:cNvPr id="99" name="Graphique 98" descr="Réveil contour">
            <a:extLst>
              <a:ext uri="{FF2B5EF4-FFF2-40B4-BE49-F238E27FC236}">
                <a16:creationId xmlns:a16="http://schemas.microsoft.com/office/drawing/2014/main" id="{8399F48C-22B1-407B-8E64-88A286BA0A3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64061" y="2869525"/>
            <a:ext cx="457200" cy="457200"/>
          </a:xfrm>
          <a:prstGeom prst="rect">
            <a:avLst/>
          </a:prstGeom>
        </p:spPr>
      </p:pic>
      <p:pic>
        <p:nvPicPr>
          <p:cNvPr id="100" name="Graphique 99" descr="Sac à dos contour">
            <a:extLst>
              <a:ext uri="{FF2B5EF4-FFF2-40B4-BE49-F238E27FC236}">
                <a16:creationId xmlns:a16="http://schemas.microsoft.com/office/drawing/2014/main" id="{60EDF5CB-3713-463D-A3EA-14FD550A86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16896" y="2870493"/>
            <a:ext cx="457200" cy="457200"/>
          </a:xfrm>
          <a:prstGeom prst="rect">
            <a:avLst/>
          </a:prstGeom>
        </p:spPr>
      </p:pic>
      <p:sp>
        <p:nvSpPr>
          <p:cNvPr id="101" name="Rectangle : avec coins arrondis en diagonale 100">
            <a:extLst>
              <a:ext uri="{FF2B5EF4-FFF2-40B4-BE49-F238E27FC236}">
                <a16:creationId xmlns:a16="http://schemas.microsoft.com/office/drawing/2014/main" id="{4FDA44E2-C4C7-4444-B534-176B0E6819FA}"/>
              </a:ext>
            </a:extLst>
          </p:cNvPr>
          <p:cNvSpPr/>
          <p:nvPr/>
        </p:nvSpPr>
        <p:spPr>
          <a:xfrm>
            <a:off x="2730604" y="2819448"/>
            <a:ext cx="1392420" cy="504201"/>
          </a:xfrm>
          <a:prstGeom prst="round2DiagRect">
            <a:avLst/>
          </a:prstGeom>
          <a:noFill/>
          <a:ln w="1905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sp>
        <p:nvSpPr>
          <p:cNvPr id="102" name="Rectangle 101">
            <a:extLst>
              <a:ext uri="{FF2B5EF4-FFF2-40B4-BE49-F238E27FC236}">
                <a16:creationId xmlns:a16="http://schemas.microsoft.com/office/drawing/2014/main" id="{6050E527-26B0-4502-8867-3D3B70FA59B1}"/>
              </a:ext>
            </a:extLst>
          </p:cNvPr>
          <p:cNvSpPr/>
          <p:nvPr/>
        </p:nvSpPr>
        <p:spPr>
          <a:xfrm>
            <a:off x="2987458" y="2815240"/>
            <a:ext cx="486030" cy="246221"/>
          </a:xfrm>
          <a:prstGeom prst="rect">
            <a:avLst/>
          </a:prstGeom>
        </p:spPr>
        <p:txBody>
          <a:bodyPr wrap="none">
            <a:spAutoFit/>
          </a:bodyPr>
          <a:lstStyle/>
          <a:p>
            <a:r>
              <a:rPr lang="fr-FR" sz="1000" b="1" dirty="0">
                <a:solidFill>
                  <a:srgbClr val="00B9AD"/>
                </a:solidFill>
              </a:rPr>
              <a:t>Tarif</a:t>
            </a:r>
            <a:r>
              <a:rPr lang="fr-FR" sz="1000" b="1" dirty="0">
                <a:solidFill>
                  <a:srgbClr val="164291"/>
                </a:solidFill>
              </a:rPr>
              <a:t>  </a:t>
            </a:r>
            <a:endParaRPr lang="fr-FR" sz="1000" dirty="0">
              <a:solidFill>
                <a:srgbClr val="164291"/>
              </a:solidFill>
            </a:endParaRPr>
          </a:p>
        </p:txBody>
      </p:sp>
      <p:pic>
        <p:nvPicPr>
          <p:cNvPr id="103" name="Graphique 102" descr="Euro avec un remplissage uni">
            <a:extLst>
              <a:ext uri="{FF2B5EF4-FFF2-40B4-BE49-F238E27FC236}">
                <a16:creationId xmlns:a16="http://schemas.microsoft.com/office/drawing/2014/main" id="{B4F0B1C4-80FD-48C2-88D8-38A4E2F7152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748358" y="2915810"/>
            <a:ext cx="314410" cy="314410"/>
          </a:xfrm>
          <a:prstGeom prst="rect">
            <a:avLst/>
          </a:prstGeom>
        </p:spPr>
      </p:pic>
      <p:sp>
        <p:nvSpPr>
          <p:cNvPr id="104" name="Rectangle 103">
            <a:extLst>
              <a:ext uri="{FF2B5EF4-FFF2-40B4-BE49-F238E27FC236}">
                <a16:creationId xmlns:a16="http://schemas.microsoft.com/office/drawing/2014/main" id="{37CC16D9-8C9F-4BE6-BA55-B3B2C3A0861F}"/>
              </a:ext>
            </a:extLst>
          </p:cNvPr>
          <p:cNvSpPr/>
          <p:nvPr/>
        </p:nvSpPr>
        <p:spPr>
          <a:xfrm>
            <a:off x="2995015" y="2966558"/>
            <a:ext cx="1622453" cy="415498"/>
          </a:xfrm>
          <a:prstGeom prst="rect">
            <a:avLst/>
          </a:prstGeom>
        </p:spPr>
        <p:txBody>
          <a:bodyPr wrap="square">
            <a:spAutoFit/>
          </a:bodyPr>
          <a:lstStyle/>
          <a:p>
            <a:r>
              <a:rPr lang="fr-FR" sz="1000" dirty="0"/>
              <a:t>Nous consulter</a:t>
            </a:r>
          </a:p>
          <a:p>
            <a:r>
              <a:rPr lang="fr-FR" sz="1000" dirty="0"/>
              <a:t>07 68 11 95 55   </a:t>
            </a:r>
          </a:p>
        </p:txBody>
      </p:sp>
      <p:sp>
        <p:nvSpPr>
          <p:cNvPr id="105" name="Rectangle : avec coins arrondis en diagonale 104">
            <a:extLst>
              <a:ext uri="{FF2B5EF4-FFF2-40B4-BE49-F238E27FC236}">
                <a16:creationId xmlns:a16="http://schemas.microsoft.com/office/drawing/2014/main" id="{19379F04-9E34-495F-B501-03E2CF86976B}"/>
              </a:ext>
            </a:extLst>
          </p:cNvPr>
          <p:cNvSpPr/>
          <p:nvPr/>
        </p:nvSpPr>
        <p:spPr>
          <a:xfrm>
            <a:off x="4196416" y="2805002"/>
            <a:ext cx="2412720" cy="516227"/>
          </a:xfrm>
          <a:prstGeom prst="round2DiagRect">
            <a:avLst/>
          </a:prstGeom>
          <a:noFill/>
          <a:ln w="1905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sp>
        <p:nvSpPr>
          <p:cNvPr id="106" name="Rectangle 105">
            <a:extLst>
              <a:ext uri="{FF2B5EF4-FFF2-40B4-BE49-F238E27FC236}">
                <a16:creationId xmlns:a16="http://schemas.microsoft.com/office/drawing/2014/main" id="{55916593-6667-44A7-9C73-4AEA72B35196}"/>
              </a:ext>
            </a:extLst>
          </p:cNvPr>
          <p:cNvSpPr/>
          <p:nvPr/>
        </p:nvSpPr>
        <p:spPr>
          <a:xfrm>
            <a:off x="4613885" y="2802814"/>
            <a:ext cx="1580882" cy="246221"/>
          </a:xfrm>
          <a:prstGeom prst="rect">
            <a:avLst/>
          </a:prstGeom>
        </p:spPr>
        <p:txBody>
          <a:bodyPr wrap="none">
            <a:spAutoFit/>
          </a:bodyPr>
          <a:lstStyle/>
          <a:p>
            <a:r>
              <a:rPr lang="fr-FR" sz="1000" b="1" dirty="0">
                <a:solidFill>
                  <a:srgbClr val="00B9AD"/>
                </a:solidFill>
              </a:rPr>
              <a:t>Modalité d’intervention    </a:t>
            </a:r>
          </a:p>
        </p:txBody>
      </p:sp>
      <p:sp>
        <p:nvSpPr>
          <p:cNvPr id="107" name="Rectangle 106">
            <a:extLst>
              <a:ext uri="{FF2B5EF4-FFF2-40B4-BE49-F238E27FC236}">
                <a16:creationId xmlns:a16="http://schemas.microsoft.com/office/drawing/2014/main" id="{6C5FC19D-8B87-4AE4-8424-DD71BFE62254}"/>
              </a:ext>
            </a:extLst>
          </p:cNvPr>
          <p:cNvSpPr/>
          <p:nvPr/>
        </p:nvSpPr>
        <p:spPr>
          <a:xfrm>
            <a:off x="4620392" y="3002468"/>
            <a:ext cx="2472525" cy="246221"/>
          </a:xfrm>
          <a:prstGeom prst="rect">
            <a:avLst/>
          </a:prstGeom>
        </p:spPr>
        <p:txBody>
          <a:bodyPr wrap="square">
            <a:spAutoFit/>
          </a:bodyPr>
          <a:lstStyle/>
          <a:p>
            <a:r>
              <a:rPr lang="fr-FR" sz="1000" dirty="0"/>
              <a:t>Uniquement en intra-entreprise </a:t>
            </a:r>
          </a:p>
        </p:txBody>
      </p:sp>
      <p:pic>
        <p:nvPicPr>
          <p:cNvPr id="108" name="Graphique 107" descr="Classe contour">
            <a:extLst>
              <a:ext uri="{FF2B5EF4-FFF2-40B4-BE49-F238E27FC236}">
                <a16:creationId xmlns:a16="http://schemas.microsoft.com/office/drawing/2014/main" id="{CF72CA08-8000-4F1B-8FD1-40F37F1F363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254213" y="2861944"/>
            <a:ext cx="422032" cy="422032"/>
          </a:xfrm>
          <a:prstGeom prst="rect">
            <a:avLst/>
          </a:prstGeom>
        </p:spPr>
      </p:pic>
      <p:sp>
        <p:nvSpPr>
          <p:cNvPr id="110" name="ZoneTexte 109">
            <a:extLst>
              <a:ext uri="{FF2B5EF4-FFF2-40B4-BE49-F238E27FC236}">
                <a16:creationId xmlns:a16="http://schemas.microsoft.com/office/drawing/2014/main" id="{0FCF681A-40DB-4C8B-ACAC-E3D4374985AE}"/>
              </a:ext>
            </a:extLst>
          </p:cNvPr>
          <p:cNvSpPr txBox="1"/>
          <p:nvPr/>
        </p:nvSpPr>
        <p:spPr>
          <a:xfrm>
            <a:off x="5246701" y="177479"/>
            <a:ext cx="1154902" cy="646331"/>
          </a:xfrm>
          <a:prstGeom prst="rect">
            <a:avLst/>
          </a:prstGeom>
          <a:noFill/>
        </p:spPr>
        <p:txBody>
          <a:bodyPr wrap="square" rtlCol="0">
            <a:spAutoFit/>
          </a:bodyPr>
          <a:lstStyle/>
          <a:p>
            <a:r>
              <a:rPr lang="fr-FR" sz="900" dirty="0">
                <a:solidFill>
                  <a:schemeClr val="bg1"/>
                </a:solidFill>
              </a:rPr>
              <a:t>Mise à Jour </a:t>
            </a:r>
          </a:p>
          <a:p>
            <a:r>
              <a:rPr lang="fr-FR" sz="900">
                <a:solidFill>
                  <a:schemeClr val="bg1"/>
                </a:solidFill>
              </a:rPr>
              <a:t>Juillet 2026</a:t>
            </a:r>
            <a:endParaRPr lang="fr-FR" sz="900" dirty="0">
              <a:solidFill>
                <a:schemeClr val="bg1"/>
              </a:solidFill>
            </a:endParaRPr>
          </a:p>
          <a:p>
            <a:endParaRPr lang="fr-FR" dirty="0">
              <a:solidFill>
                <a:schemeClr val="bg1"/>
              </a:solidFill>
            </a:endParaRPr>
          </a:p>
        </p:txBody>
      </p:sp>
      <p:sp>
        <p:nvSpPr>
          <p:cNvPr id="6" name="ZoneTexte 5">
            <a:extLst>
              <a:ext uri="{FF2B5EF4-FFF2-40B4-BE49-F238E27FC236}">
                <a16:creationId xmlns:a16="http://schemas.microsoft.com/office/drawing/2014/main" id="{4198505A-4DD1-5733-AAE9-775929B3EDD7}"/>
              </a:ext>
            </a:extLst>
          </p:cNvPr>
          <p:cNvSpPr txBox="1"/>
          <p:nvPr/>
        </p:nvSpPr>
        <p:spPr>
          <a:xfrm>
            <a:off x="-382828" y="9543351"/>
            <a:ext cx="7449786" cy="338554"/>
          </a:xfrm>
          <a:prstGeom prst="rect">
            <a:avLst/>
          </a:prstGeom>
          <a:noFill/>
        </p:spPr>
        <p:txBody>
          <a:bodyPr wrap="square">
            <a:spAutoFit/>
          </a:bodyPr>
          <a:lstStyle/>
          <a:p>
            <a:pPr algn="ctr"/>
            <a:r>
              <a:rPr lang="fr-FR" sz="800" dirty="0">
                <a:effectLst/>
                <a:ea typeface="Raleway" panose="020B0003030101060003" pitchFamily="34" charset="0"/>
                <a:cs typeface="Times New Roman" panose="02020603050405020304" pitchFamily="18" charset="0"/>
              </a:rPr>
              <a:t>ADDHEO - SASU au capital de 5000 </a:t>
            </a:r>
            <a:r>
              <a:rPr lang="fr-FR" sz="800" dirty="0">
                <a:effectLst/>
                <a:ea typeface="Raleway" panose="020B0003030101060003" pitchFamily="34" charset="0"/>
                <a:cs typeface="Courier New" panose="02070309020205020404" pitchFamily="49" charset="0"/>
              </a:rPr>
              <a:t>€ - </a:t>
            </a:r>
            <a:r>
              <a:rPr lang="fr-FR" sz="800" dirty="0">
                <a:effectLst/>
                <a:ea typeface="Raleway" panose="020B0003030101060003" pitchFamily="34" charset="0"/>
                <a:cs typeface="Times New Roman" panose="02020603050405020304" pitchFamily="18" charset="0"/>
              </a:rPr>
              <a:t>83 Chemin de la Condamine – 07400 Alba-la-Romaine - Téléphone : </a:t>
            </a:r>
            <a:r>
              <a:rPr lang="fr-FR" sz="800" dirty="0"/>
              <a:t>07 68 11 95 55</a:t>
            </a:r>
            <a:endParaRPr lang="fr-FR" sz="800" dirty="0">
              <a:effectLst/>
              <a:ea typeface="Raleway" panose="020B0003030101060003" pitchFamily="34" charset="0"/>
              <a:cs typeface="Times New Roman" panose="02020603050405020304" pitchFamily="18" charset="0"/>
            </a:endParaRPr>
          </a:p>
          <a:p>
            <a:pPr algn="ctr"/>
            <a:r>
              <a:rPr lang="fr-FR" sz="800" dirty="0" err="1">
                <a:effectLst/>
                <a:ea typeface="Raleway" panose="020B0003030101060003" pitchFamily="34" charset="0"/>
                <a:cs typeface="Times New Roman" panose="02020603050405020304" pitchFamily="18" charset="0"/>
              </a:rPr>
              <a:t>Siren</a:t>
            </a:r>
            <a:r>
              <a:rPr lang="fr-FR" sz="800" dirty="0">
                <a:effectLst/>
                <a:ea typeface="Raleway" panose="020B0003030101060003" pitchFamily="34" charset="0"/>
                <a:cs typeface="Times New Roman" panose="02020603050405020304" pitchFamily="18" charset="0"/>
              </a:rPr>
              <a:t> : 752 887 174 RCS Aubenas - Code APE : 8559A  N° de déclaration : 82 26 02215 26 - Messagerie : </a:t>
            </a:r>
            <a:r>
              <a:rPr lang="fr-FR" sz="800" u="sng" dirty="0">
                <a:solidFill>
                  <a:srgbClr val="0000FF"/>
                </a:solidFill>
                <a:effectLst/>
                <a:ea typeface="Raleway" panose="020B0003030101060003" pitchFamily="34" charset="0"/>
                <a:cs typeface="Times New Roman" panose="02020603050405020304" pitchFamily="18" charset="0"/>
                <a:hlinkClick r:id="rId14"/>
              </a:rPr>
              <a:t>contact@addheo.com</a:t>
            </a:r>
            <a:r>
              <a:rPr lang="fr-FR" sz="800" dirty="0">
                <a:effectLst/>
                <a:ea typeface="Raleway" panose="020B0003030101060003" pitchFamily="34" charset="0"/>
                <a:cs typeface="Times New Roman" panose="02020603050405020304" pitchFamily="18" charset="0"/>
              </a:rPr>
              <a:t> – </a:t>
            </a:r>
            <a:r>
              <a:rPr lang="fr-FR" sz="800" u="sng" dirty="0">
                <a:solidFill>
                  <a:srgbClr val="0000FF"/>
                </a:solidFill>
                <a:effectLst/>
                <a:ea typeface="Raleway" panose="020B0003030101060003" pitchFamily="34" charset="0"/>
                <a:cs typeface="Times New Roman" panose="02020603050405020304" pitchFamily="18" charset="0"/>
                <a:hlinkClick r:id="rId15"/>
              </a:rPr>
              <a:t>www.addheo.com</a:t>
            </a:r>
            <a:r>
              <a:rPr lang="fr-FR" sz="800" dirty="0">
                <a:solidFill>
                  <a:srgbClr val="0000FF"/>
                </a:solidFill>
                <a:effectLst/>
                <a:ea typeface="Raleway" panose="020B0003030101060003" pitchFamily="34" charset="0"/>
                <a:cs typeface="Times New Roman" panose="02020603050405020304" pitchFamily="18" charset="0"/>
              </a:rPr>
              <a:t> </a:t>
            </a:r>
            <a:endParaRPr lang="fr-FR" sz="800" dirty="0">
              <a:effectLst/>
              <a:ea typeface="Raleway" panose="020B0003030101060003" pitchFamily="34" charset="0"/>
              <a:cs typeface="Times New Roman" panose="02020603050405020304" pitchFamily="18" charset="0"/>
            </a:endParaRPr>
          </a:p>
        </p:txBody>
      </p:sp>
      <p:sp>
        <p:nvSpPr>
          <p:cNvPr id="18" name="Rectangle : avec coins arrondis en diagonale 17">
            <a:extLst>
              <a:ext uri="{FF2B5EF4-FFF2-40B4-BE49-F238E27FC236}">
                <a16:creationId xmlns:a16="http://schemas.microsoft.com/office/drawing/2014/main" id="{7B2BCAFF-E8E5-4768-C794-74B9EF13EE5F}"/>
              </a:ext>
            </a:extLst>
          </p:cNvPr>
          <p:cNvSpPr/>
          <p:nvPr/>
        </p:nvSpPr>
        <p:spPr>
          <a:xfrm>
            <a:off x="5126266" y="3411986"/>
            <a:ext cx="1482869" cy="553750"/>
          </a:xfrm>
          <a:prstGeom prst="round2DiagRect">
            <a:avLst/>
          </a:prstGeom>
          <a:noFill/>
          <a:ln w="1905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sp>
        <p:nvSpPr>
          <p:cNvPr id="19" name="Rectangle 18">
            <a:extLst>
              <a:ext uri="{FF2B5EF4-FFF2-40B4-BE49-F238E27FC236}">
                <a16:creationId xmlns:a16="http://schemas.microsoft.com/office/drawing/2014/main" id="{CEC8B037-1125-88DA-CEE5-A7E699920EAD}"/>
              </a:ext>
            </a:extLst>
          </p:cNvPr>
          <p:cNvSpPr/>
          <p:nvPr/>
        </p:nvSpPr>
        <p:spPr>
          <a:xfrm>
            <a:off x="5216995" y="3405149"/>
            <a:ext cx="1340432" cy="246221"/>
          </a:xfrm>
          <a:prstGeom prst="rect">
            <a:avLst/>
          </a:prstGeom>
        </p:spPr>
        <p:txBody>
          <a:bodyPr wrap="none">
            <a:spAutoFit/>
          </a:bodyPr>
          <a:lstStyle/>
          <a:p>
            <a:r>
              <a:rPr lang="fr-FR" sz="1000" b="1" dirty="0">
                <a:solidFill>
                  <a:srgbClr val="00B9AD"/>
                </a:solidFill>
              </a:rPr>
              <a:t>En cas de réclamation</a:t>
            </a:r>
          </a:p>
        </p:txBody>
      </p:sp>
      <p:sp>
        <p:nvSpPr>
          <p:cNvPr id="20" name="Rectangle 19">
            <a:extLst>
              <a:ext uri="{FF2B5EF4-FFF2-40B4-BE49-F238E27FC236}">
                <a16:creationId xmlns:a16="http://schemas.microsoft.com/office/drawing/2014/main" id="{562BA4E8-C6DF-8919-A775-B251A927B0EE}"/>
              </a:ext>
            </a:extLst>
          </p:cNvPr>
          <p:cNvSpPr/>
          <p:nvPr/>
        </p:nvSpPr>
        <p:spPr>
          <a:xfrm>
            <a:off x="577846" y="3417846"/>
            <a:ext cx="1598515" cy="246221"/>
          </a:xfrm>
          <a:prstGeom prst="rect">
            <a:avLst/>
          </a:prstGeom>
        </p:spPr>
        <p:txBody>
          <a:bodyPr wrap="none">
            <a:spAutoFit/>
          </a:bodyPr>
          <a:lstStyle/>
          <a:p>
            <a:r>
              <a:rPr lang="fr-FR" sz="1000" b="1" dirty="0">
                <a:solidFill>
                  <a:srgbClr val="00B9AD"/>
                </a:solidFill>
              </a:rPr>
              <a:t>Evaluation de la formation</a:t>
            </a:r>
          </a:p>
        </p:txBody>
      </p:sp>
      <p:sp>
        <p:nvSpPr>
          <p:cNvPr id="22" name="Rectangle 21">
            <a:extLst>
              <a:ext uri="{FF2B5EF4-FFF2-40B4-BE49-F238E27FC236}">
                <a16:creationId xmlns:a16="http://schemas.microsoft.com/office/drawing/2014/main" id="{DE9428C7-E779-4378-473C-8B1DAD787839}"/>
              </a:ext>
            </a:extLst>
          </p:cNvPr>
          <p:cNvSpPr/>
          <p:nvPr/>
        </p:nvSpPr>
        <p:spPr>
          <a:xfrm>
            <a:off x="586284" y="3634389"/>
            <a:ext cx="2757983" cy="253916"/>
          </a:xfrm>
          <a:prstGeom prst="rect">
            <a:avLst/>
          </a:prstGeom>
        </p:spPr>
        <p:txBody>
          <a:bodyPr wrap="square">
            <a:spAutoFit/>
          </a:bodyPr>
          <a:lstStyle/>
          <a:p>
            <a:r>
              <a:rPr lang="fr-FR" sz="1000" dirty="0"/>
              <a:t>Evaluation complétée à chaud </a:t>
            </a:r>
          </a:p>
        </p:txBody>
      </p:sp>
      <p:pic>
        <p:nvPicPr>
          <p:cNvPr id="23" name="Graphique 22" descr="Étoile d'évaluation avec un remplissage uni">
            <a:extLst>
              <a:ext uri="{FF2B5EF4-FFF2-40B4-BE49-F238E27FC236}">
                <a16:creationId xmlns:a16="http://schemas.microsoft.com/office/drawing/2014/main" id="{8C444BF2-B04C-9777-530A-A603145C5D6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14758" y="3484052"/>
            <a:ext cx="404253" cy="404253"/>
          </a:xfrm>
          <a:prstGeom prst="rect">
            <a:avLst/>
          </a:prstGeom>
        </p:spPr>
      </p:pic>
      <p:sp>
        <p:nvSpPr>
          <p:cNvPr id="25" name="Rectangle : avec coins arrondis en diagonale 24">
            <a:extLst>
              <a:ext uri="{FF2B5EF4-FFF2-40B4-BE49-F238E27FC236}">
                <a16:creationId xmlns:a16="http://schemas.microsoft.com/office/drawing/2014/main" id="{FABC02A8-9988-62BB-CD26-A105E73859AC}"/>
              </a:ext>
            </a:extLst>
          </p:cNvPr>
          <p:cNvSpPr/>
          <p:nvPr/>
        </p:nvSpPr>
        <p:spPr>
          <a:xfrm>
            <a:off x="2361722" y="3415756"/>
            <a:ext cx="2658563" cy="545869"/>
          </a:xfrm>
          <a:prstGeom prst="round2DiagRect">
            <a:avLst/>
          </a:prstGeom>
          <a:noFill/>
          <a:ln w="1905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sp>
        <p:nvSpPr>
          <p:cNvPr id="26" name="Rectangle 25">
            <a:extLst>
              <a:ext uri="{FF2B5EF4-FFF2-40B4-BE49-F238E27FC236}">
                <a16:creationId xmlns:a16="http://schemas.microsoft.com/office/drawing/2014/main" id="{52B9DC50-3E56-B64E-38BB-EB15DDE765B1}"/>
              </a:ext>
            </a:extLst>
          </p:cNvPr>
          <p:cNvSpPr/>
          <p:nvPr/>
        </p:nvSpPr>
        <p:spPr>
          <a:xfrm>
            <a:off x="2770837" y="3415663"/>
            <a:ext cx="2269040" cy="246221"/>
          </a:xfrm>
          <a:prstGeom prst="rect">
            <a:avLst/>
          </a:prstGeom>
        </p:spPr>
        <p:txBody>
          <a:bodyPr wrap="square">
            <a:spAutoFit/>
          </a:bodyPr>
          <a:lstStyle/>
          <a:p>
            <a:r>
              <a:rPr lang="fr-FR" sz="1000" b="1" dirty="0">
                <a:solidFill>
                  <a:srgbClr val="00B9AD"/>
                </a:solidFill>
              </a:rPr>
              <a:t>Personnes en situation de handicap</a:t>
            </a:r>
          </a:p>
        </p:txBody>
      </p:sp>
      <p:pic>
        <p:nvPicPr>
          <p:cNvPr id="28" name="Graphique 27" descr="Fauteuil roulant contour">
            <a:extLst>
              <a:ext uri="{FF2B5EF4-FFF2-40B4-BE49-F238E27FC236}">
                <a16:creationId xmlns:a16="http://schemas.microsoft.com/office/drawing/2014/main" id="{C53E11A0-44BC-FD5A-4386-C55BDF1AF8A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2385308" y="3497191"/>
            <a:ext cx="436975" cy="436975"/>
          </a:xfrm>
          <a:prstGeom prst="rect">
            <a:avLst/>
          </a:prstGeom>
        </p:spPr>
      </p:pic>
      <p:sp>
        <p:nvSpPr>
          <p:cNvPr id="29" name="Rectangle : avec coins arrondis en diagonale 28">
            <a:extLst>
              <a:ext uri="{FF2B5EF4-FFF2-40B4-BE49-F238E27FC236}">
                <a16:creationId xmlns:a16="http://schemas.microsoft.com/office/drawing/2014/main" id="{F6B57A20-1381-96C6-8798-75F05B2FF106}"/>
              </a:ext>
            </a:extLst>
          </p:cNvPr>
          <p:cNvSpPr/>
          <p:nvPr/>
        </p:nvSpPr>
        <p:spPr>
          <a:xfrm>
            <a:off x="202591" y="3426522"/>
            <a:ext cx="2079751" cy="553750"/>
          </a:xfrm>
          <a:prstGeom prst="round2DiagRect">
            <a:avLst/>
          </a:prstGeom>
          <a:noFill/>
          <a:ln w="19050">
            <a:solidFill>
              <a:srgbClr val="8989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dirty="0"/>
          </a:p>
        </p:txBody>
      </p:sp>
      <p:sp>
        <p:nvSpPr>
          <p:cNvPr id="30" name="Rectangle 29">
            <a:extLst>
              <a:ext uri="{FF2B5EF4-FFF2-40B4-BE49-F238E27FC236}">
                <a16:creationId xmlns:a16="http://schemas.microsoft.com/office/drawing/2014/main" id="{257EB793-287A-582F-9E5E-F15AAD0BA74D}"/>
              </a:ext>
            </a:extLst>
          </p:cNvPr>
          <p:cNvSpPr/>
          <p:nvPr/>
        </p:nvSpPr>
        <p:spPr>
          <a:xfrm>
            <a:off x="2774832" y="3592072"/>
            <a:ext cx="2269040" cy="415498"/>
          </a:xfrm>
          <a:prstGeom prst="rect">
            <a:avLst/>
          </a:prstGeom>
        </p:spPr>
        <p:txBody>
          <a:bodyPr wrap="square">
            <a:spAutoFit/>
          </a:bodyPr>
          <a:lstStyle/>
          <a:p>
            <a:r>
              <a:rPr lang="fr-FR" sz="1000" dirty="0"/>
              <a:t>Mise à disposition des salles par le client et validation de l’accessibilité </a:t>
            </a:r>
          </a:p>
        </p:txBody>
      </p:sp>
      <p:sp>
        <p:nvSpPr>
          <p:cNvPr id="31" name="Rectangle 30">
            <a:extLst>
              <a:ext uri="{FF2B5EF4-FFF2-40B4-BE49-F238E27FC236}">
                <a16:creationId xmlns:a16="http://schemas.microsoft.com/office/drawing/2014/main" id="{FCFC6A87-7B2F-7A34-6EC4-5398035472C7}"/>
              </a:ext>
            </a:extLst>
          </p:cNvPr>
          <p:cNvSpPr/>
          <p:nvPr/>
        </p:nvSpPr>
        <p:spPr>
          <a:xfrm>
            <a:off x="4971699" y="3593258"/>
            <a:ext cx="1776504" cy="400110"/>
          </a:xfrm>
          <a:prstGeom prst="rect">
            <a:avLst/>
          </a:prstGeom>
        </p:spPr>
        <p:txBody>
          <a:bodyPr wrap="square">
            <a:spAutoFit/>
          </a:bodyPr>
          <a:lstStyle/>
          <a:p>
            <a:pPr algn="ctr"/>
            <a:r>
              <a:rPr lang="fr-FR" sz="1000" dirty="0"/>
              <a:t> Contactez-nous à l’adresse  contact@addheo.com</a:t>
            </a:r>
          </a:p>
        </p:txBody>
      </p:sp>
    </p:spTree>
    <p:custDataLst>
      <p:tags r:id="rId1"/>
    </p:custDataLst>
    <p:extLst>
      <p:ext uri="{BB962C8B-B14F-4D97-AF65-F5344CB8AC3E}">
        <p14:creationId xmlns:p14="http://schemas.microsoft.com/office/powerpoint/2010/main" val="14219681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9E7C823A41BB41873F8C9C7F189801" ma:contentTypeVersion="16" ma:contentTypeDescription="Crée un document." ma:contentTypeScope="" ma:versionID="07983da31ba7b46939d00b3ca47185e0">
  <xsd:schema xmlns:xsd="http://www.w3.org/2001/XMLSchema" xmlns:xs="http://www.w3.org/2001/XMLSchema" xmlns:p="http://schemas.microsoft.com/office/2006/metadata/properties" xmlns:ns2="499a8afd-f461-4f01-b2d0-2cdbc0c3e2fa" xmlns:ns3="897e1438-0ae8-4595-bdb3-ce7447d869f8" targetNamespace="http://schemas.microsoft.com/office/2006/metadata/properties" ma:root="true" ma:fieldsID="c8001a37e0cb3412505ace18616d4cd9" ns2:_="" ns3:_="">
    <xsd:import namespace="499a8afd-f461-4f01-b2d0-2cdbc0c3e2fa"/>
    <xsd:import namespace="897e1438-0ae8-4595-bdb3-ce7447d869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Location" minOccurs="0"/>
                <xsd:element ref="ns2:MediaServiceOCR"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9a8afd-f461-4f01-b2d0-2cdbc0c3e2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dd590e7e-6c39-4a52-bf6e-cbd2bad60f6a"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7e1438-0ae8-4595-bdb3-ce7447d869f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be781fa-a073-4ad8-ab1b-2efa2514161c}" ma:internalName="TaxCatchAll" ma:showField="CatchAllData" ma:web="897e1438-0ae8-4595-bdb3-ce7447d869f8">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7e1438-0ae8-4595-bdb3-ce7447d869f8" xsi:nil="true"/>
    <lcf76f155ced4ddcb4097134ff3c332f xmlns="499a8afd-f461-4f01-b2d0-2cdbc0c3e2f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1890375-B8DA-4128-B758-DAC756EDDA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9a8afd-f461-4f01-b2d0-2cdbc0c3e2fa"/>
    <ds:schemaRef ds:uri="897e1438-0ae8-4595-bdb3-ce7447d869f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B77B4E-FD67-4CE2-8982-C7263FEB0157}">
  <ds:schemaRefs>
    <ds:schemaRef ds:uri="http://schemas.microsoft.com/sharepoint/v3/contenttype/forms"/>
  </ds:schemaRefs>
</ds:datastoreItem>
</file>

<file path=customXml/itemProps3.xml><?xml version="1.0" encoding="utf-8"?>
<ds:datastoreItem xmlns:ds="http://schemas.openxmlformats.org/officeDocument/2006/customXml" ds:itemID="{F583D1D9-D9D9-4215-A863-5B6BC9CE921C}">
  <ds:schemaRefs>
    <ds:schemaRef ds:uri="http://schemas.microsoft.com/office/2006/metadata/properties"/>
    <ds:schemaRef ds:uri="http://schemas.microsoft.com/office/infopath/2007/PartnerControls"/>
    <ds:schemaRef ds:uri="897e1438-0ae8-4595-bdb3-ce7447d869f8"/>
    <ds:schemaRef ds:uri="499a8afd-f461-4f01-b2d0-2cdbc0c3e2fa"/>
  </ds:schemaRefs>
</ds:datastoreItem>
</file>

<file path=docProps/app.xml><?xml version="1.0" encoding="utf-8"?>
<Properties xmlns="http://schemas.openxmlformats.org/officeDocument/2006/extended-properties" xmlns:vt="http://schemas.openxmlformats.org/officeDocument/2006/docPropsVTypes">
  <Template>Office Theme</Template>
  <TotalTime>14</TotalTime>
  <Words>554</Words>
  <Application>Microsoft Office PowerPoint</Application>
  <PresentationFormat>Format A4 (210 x 297 mm)</PresentationFormat>
  <Paragraphs>60</Paragraphs>
  <Slides>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vt:i4>
      </vt:variant>
    </vt:vector>
  </HeadingPairs>
  <TitlesOfParts>
    <vt:vector size="7" baseType="lpstr">
      <vt:lpstr>Arial</vt:lpstr>
      <vt:lpstr>Calibri</vt:lpstr>
      <vt:lpstr>Calibri Light</vt:lpstr>
      <vt:lpstr>Raleway</vt:lpstr>
      <vt:lpstr>Times New Roman</vt:lpstr>
      <vt:lpstr>Thème Office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laetitia cayrel</dc:creator>
  <cp:lastModifiedBy>Anne MESTRALLET - ADDHEO</cp:lastModifiedBy>
  <cp:revision>31</cp:revision>
  <dcterms:created xsi:type="dcterms:W3CDTF">2020-03-19T10:37:53Z</dcterms:created>
  <dcterms:modified xsi:type="dcterms:W3CDTF">2026-07-24T08:54:27Z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823D6392-C06B-48BD-86F3-5F26BE11E459</vt:lpwstr>
  </property>
  <property fmtid="{D5CDD505-2E9C-101B-9397-08002B2CF9AE}" pid="3" name="ArticulatePath">
    <vt:lpwstr>Exemple programme - Sécurité</vt:lpwstr>
  </property>
  <property fmtid="{D5CDD505-2E9C-101B-9397-08002B2CF9AE}" pid="4" name="ContentTypeId">
    <vt:lpwstr>0x0101001A9E7C823A41BB41873F8C9C7F189801</vt:lpwstr>
  </property>
  <property fmtid="{D5CDD505-2E9C-101B-9397-08002B2CF9AE}" pid="5" name="Order">
    <vt:r8>4900</vt:r8>
  </property>
  <property fmtid="{D5CDD505-2E9C-101B-9397-08002B2CF9AE}" pid="6" name="MediaServiceImageTags">
    <vt:lpwstr/>
  </property>
</Properties>
</file>